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93" r:id="rId2"/>
    <p:sldId id="257" r:id="rId3"/>
    <p:sldId id="258" r:id="rId4"/>
    <p:sldId id="308" r:id="rId5"/>
    <p:sldId id="311" r:id="rId6"/>
    <p:sldId id="310" r:id="rId7"/>
    <p:sldId id="312" r:id="rId8"/>
    <p:sldId id="313" r:id="rId9"/>
    <p:sldId id="309"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9" r:id="rId25"/>
    <p:sldId id="295" r:id="rId26"/>
    <p:sldId id="294" r:id="rId27"/>
    <p:sldId id="328" r:id="rId28"/>
    <p:sldId id="296"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505" autoAdjust="0"/>
  </p:normalViewPr>
  <p:slideViewPr>
    <p:cSldViewPr>
      <p:cViewPr varScale="1">
        <p:scale>
          <a:sx n="42" d="100"/>
          <a:sy n="42" d="100"/>
        </p:scale>
        <p:origin x="-184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00A01-19CF-45CC-9DC4-8F479EAB6BC3}" type="datetimeFigureOut">
              <a:rPr lang="en-US" smtClean="0"/>
              <a:t>8/16/2014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FA0767-2BF7-4398-8774-DDF337EA58A9}" type="slidenum">
              <a:rPr lang="en-US" smtClean="0"/>
              <a:t>‹#›</a:t>
            </a:fld>
            <a:endParaRPr lang="en-US"/>
          </a:p>
        </p:txBody>
      </p:sp>
    </p:spTree>
    <p:extLst>
      <p:ext uri="{BB962C8B-B14F-4D97-AF65-F5344CB8AC3E}">
        <p14:creationId xmlns:p14="http://schemas.microsoft.com/office/powerpoint/2010/main" val="212195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of Lesson 3:</a:t>
            </a:r>
          </a:p>
          <a:p>
            <a:r>
              <a:rPr lang="en-US" dirty="0" smtClean="0"/>
              <a:t>	I. Help you have a fuller </a:t>
            </a:r>
            <a:r>
              <a:rPr lang="en-US" dirty="0" smtClean="0"/>
              <a:t>understanding </a:t>
            </a:r>
            <a:r>
              <a:rPr lang="en-US" dirty="0" smtClean="0"/>
              <a:t>of God’s attributes</a:t>
            </a:r>
            <a:endParaRPr lang="en-US" baseline="0" dirty="0" smtClean="0"/>
          </a:p>
          <a:p>
            <a:r>
              <a:rPr lang="en-US" baseline="0" dirty="0" smtClean="0"/>
              <a:t>		a. this will help you offer Him truer and more honoring worship</a:t>
            </a:r>
          </a:p>
          <a:p>
            <a:r>
              <a:rPr lang="en-US" baseline="0" dirty="0" smtClean="0"/>
              <a:t>	II. To give you a glimpse of the infinite majesty and glory of God.</a:t>
            </a:r>
          </a:p>
          <a:p>
            <a:r>
              <a:rPr lang="en-US" baseline="0" dirty="0" smtClean="0"/>
              <a:t>Class plan:</a:t>
            </a:r>
          </a:p>
          <a:p>
            <a:r>
              <a:rPr lang="en-US" baseline="0" dirty="0" smtClean="0"/>
              <a:t>	a. General info on the person of God</a:t>
            </a:r>
          </a:p>
          <a:p>
            <a:r>
              <a:rPr lang="en-US" baseline="0" dirty="0" smtClean="0"/>
              <a:t>	b. Survey the attributes of </a:t>
            </a:r>
            <a:r>
              <a:rPr lang="en-US" baseline="0" dirty="0" smtClean="0"/>
              <a:t>God</a:t>
            </a:r>
            <a:endParaRPr lang="en-US" dirty="0"/>
          </a:p>
        </p:txBody>
      </p:sp>
      <p:sp>
        <p:nvSpPr>
          <p:cNvPr id="4" name="Slide Number Placeholder 3"/>
          <p:cNvSpPr>
            <a:spLocks noGrp="1"/>
          </p:cNvSpPr>
          <p:nvPr>
            <p:ph type="sldNum" sz="quarter" idx="10"/>
          </p:nvPr>
        </p:nvSpPr>
        <p:spPr/>
        <p:txBody>
          <a:bodyPr/>
          <a:lstStyle/>
          <a:p>
            <a:fld id="{93FA0767-2BF7-4398-8774-DDF337EA58A9}" type="slidenum">
              <a:rPr lang="en-US" smtClean="0"/>
              <a:t>1</a:t>
            </a:fld>
            <a:endParaRPr lang="en-US"/>
          </a:p>
        </p:txBody>
      </p:sp>
    </p:spTree>
    <p:extLst>
      <p:ext uri="{BB962C8B-B14F-4D97-AF65-F5344CB8AC3E}">
        <p14:creationId xmlns:p14="http://schemas.microsoft.com/office/powerpoint/2010/main" val="321118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smtClean="0">
                <a:effectLst>
                  <a:outerShdw blurRad="38100" dist="38100" dir="2700000" algn="tl">
                    <a:srgbClr val="000000">
                      <a:alpha val="43137"/>
                    </a:srgbClr>
                  </a:outerShdw>
                </a:effectLst>
              </a:rPr>
              <a:t>Discuss</a:t>
            </a:r>
            <a:r>
              <a:rPr lang="en-US" sz="1200" b="0" i="0" dirty="0" smtClean="0">
                <a:effectLst>
                  <a:outerShdw blurRad="38100" dist="38100" dir="2700000" algn="tl">
                    <a:srgbClr val="000000">
                      <a:alpha val="43137"/>
                    </a:srgbClr>
                  </a:outerShdw>
                </a:effectLst>
              </a:rPr>
              <a:t>:</a:t>
            </a:r>
            <a:r>
              <a:rPr lang="en-US" sz="1200" b="0" i="0" baseline="0" dirty="0" smtClean="0">
                <a:effectLst>
                  <a:outerShdw blurRad="38100" dist="38100" dir="2700000" algn="tl">
                    <a:srgbClr val="000000">
                      <a:alpha val="43137"/>
                    </a:srgbClr>
                  </a:outerShdw>
                </a:effectLst>
              </a:rPr>
              <a:t> However, some of God’s attributes we can posses, but not to the perfection that God possesses them, Such as:</a:t>
            </a:r>
          </a:p>
          <a:p>
            <a:pPr marL="365760" lvl="1" indent="0">
              <a:buNone/>
            </a:pPr>
            <a:r>
              <a:rPr lang="en-US" sz="4000" b="1" dirty="0" smtClean="0">
                <a:effectLst>
                  <a:outerShdw blurRad="38100" dist="38100" dir="2700000" algn="tl">
                    <a:srgbClr val="000000">
                      <a:alpha val="43137"/>
                    </a:srgbClr>
                  </a:outerShdw>
                </a:effectLst>
              </a:rPr>
              <a:t>Holiness</a:t>
            </a:r>
          </a:p>
          <a:p>
            <a:pPr marL="365760" lvl="1" indent="0">
              <a:buNone/>
            </a:pPr>
            <a:r>
              <a:rPr lang="en-US" sz="4000" b="1" dirty="0" smtClean="0">
                <a:effectLst>
                  <a:outerShdw blurRad="38100" dist="38100" dir="2700000" algn="tl">
                    <a:srgbClr val="000000">
                      <a:alpha val="43137"/>
                    </a:srgbClr>
                  </a:outerShdw>
                </a:effectLst>
              </a:rPr>
              <a:t>Righteousness and Justice</a:t>
            </a:r>
          </a:p>
          <a:p>
            <a:pPr marL="365760" lvl="1" indent="0">
              <a:buNone/>
            </a:pPr>
            <a:r>
              <a:rPr lang="en-US" sz="4000" b="1" dirty="0" smtClean="0">
                <a:effectLst>
                  <a:outerShdw blurRad="38100" dist="38100" dir="2700000" algn="tl">
                    <a:srgbClr val="000000">
                      <a:alpha val="43137"/>
                    </a:srgbClr>
                  </a:outerShdw>
                </a:effectLst>
              </a:rPr>
              <a:t>Love</a:t>
            </a:r>
          </a:p>
          <a:p>
            <a:endParaRPr lang="en-US" sz="1200" b="1" i="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93FA0767-2BF7-4398-8774-DDF337EA58A9}" type="slidenum">
              <a:rPr lang="en-US" smtClean="0"/>
              <a:t>10</a:t>
            </a:fld>
            <a:endParaRPr lang="en-US"/>
          </a:p>
        </p:txBody>
      </p:sp>
    </p:spTree>
    <p:extLst>
      <p:ext uri="{BB962C8B-B14F-4D97-AF65-F5344CB8AC3E}">
        <p14:creationId xmlns:p14="http://schemas.microsoft.com/office/powerpoint/2010/main" val="314814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smtClean="0">
                <a:effectLst>
                  <a:outerShdw blurRad="38100" dist="38100" dir="2700000" algn="tl">
                    <a:srgbClr val="000000">
                      <a:alpha val="43137"/>
                    </a:srgbClr>
                  </a:outerShdw>
                </a:effectLst>
              </a:rPr>
              <a:t>Ask the class: </a:t>
            </a:r>
            <a:r>
              <a:rPr lang="en-US" sz="1200" b="0" i="0" dirty="0" smtClean="0">
                <a:effectLst>
                  <a:outerShdw blurRad="38100" dist="38100" dir="2700000" algn="tl">
                    <a:srgbClr val="000000">
                      <a:alpha val="43137"/>
                    </a:srgbClr>
                  </a:outerShdw>
                </a:effectLst>
              </a:rPr>
              <a:t> </a:t>
            </a:r>
            <a:r>
              <a:rPr lang="en-US" sz="1200" b="0" i="1" dirty="0" smtClean="0">
                <a:effectLst>
                  <a:outerShdw blurRad="38100" dist="38100" dir="2700000" algn="tl">
                    <a:srgbClr val="000000">
                      <a:alpha val="43137"/>
                    </a:srgbClr>
                  </a:outerShdw>
                </a:effectLst>
              </a:rPr>
              <a:t>How does God’s love and God’s justice harmonize together?</a:t>
            </a:r>
          </a:p>
          <a:p>
            <a:r>
              <a:rPr lang="en-US" sz="1200" b="0" i="1" dirty="0" smtClean="0">
                <a:effectLst>
                  <a:outerShdw blurRad="38100" dist="38100" dir="2700000" algn="tl">
                    <a:srgbClr val="000000">
                      <a:alpha val="43137"/>
                    </a:srgbClr>
                  </a:outerShdw>
                </a:effectLst>
              </a:rPr>
              <a:t>	</a:t>
            </a:r>
            <a:r>
              <a:rPr lang="en-US" sz="1200" b="1" i="1" dirty="0" smtClean="0">
                <a:effectLst>
                  <a:outerShdw blurRad="38100" dist="38100" dir="2700000" algn="tl">
                    <a:srgbClr val="000000">
                      <a:alpha val="43137"/>
                    </a:srgbClr>
                  </a:outerShdw>
                </a:effectLst>
              </a:rPr>
              <a:t>Answer:</a:t>
            </a:r>
            <a:r>
              <a:rPr lang="en-US" sz="1200" b="1" i="1" baseline="0" dirty="0" smtClean="0">
                <a:effectLst>
                  <a:outerShdw blurRad="38100" dist="38100" dir="2700000" algn="tl">
                    <a:srgbClr val="000000">
                      <a:alpha val="43137"/>
                    </a:srgbClr>
                  </a:outerShdw>
                </a:effectLst>
              </a:rPr>
              <a:t> </a:t>
            </a:r>
            <a:r>
              <a:rPr lang="en-US" sz="1200" b="0" i="1" baseline="0" dirty="0" smtClean="0">
                <a:effectLst>
                  <a:outerShdw blurRad="38100" dist="38100" dir="2700000" algn="tl">
                    <a:srgbClr val="000000">
                      <a:alpha val="43137"/>
                    </a:srgbClr>
                  </a:outerShdw>
                </a:effectLst>
              </a:rPr>
              <a:t> </a:t>
            </a:r>
            <a:r>
              <a:rPr lang="en-US" sz="1200" b="0" i="0" baseline="0" dirty="0" smtClean="0">
                <a:effectLst>
                  <a:outerShdw blurRad="38100" dist="38100" dir="2700000" algn="tl">
                    <a:srgbClr val="000000">
                      <a:alpha val="43137"/>
                    </a:srgbClr>
                  </a:outerShdw>
                </a:effectLst>
              </a:rPr>
              <a:t>God is love and desires none to perish; so He gave His Son to die in our place.</a:t>
            </a:r>
          </a:p>
          <a:p>
            <a:r>
              <a:rPr lang="en-US" sz="1200" b="0" i="0" baseline="0" dirty="0" smtClean="0">
                <a:effectLst>
                  <a:outerShdw blurRad="38100" dist="38100" dir="2700000" algn="tl">
                    <a:srgbClr val="000000">
                      <a:alpha val="43137"/>
                    </a:srgbClr>
                  </a:outerShdw>
                </a:effectLst>
              </a:rPr>
              <a:t>		God is just and will judge man for his sin and for his rejection of Christ.</a:t>
            </a:r>
          </a:p>
          <a:p>
            <a:r>
              <a:rPr lang="en-US" sz="1200" b="0" i="0" baseline="0" dirty="0" smtClean="0">
                <a:effectLst>
                  <a:outerShdw blurRad="38100" dist="38100" dir="2700000" algn="tl">
                    <a:srgbClr val="000000">
                      <a:alpha val="43137"/>
                    </a:srgbClr>
                  </a:outerShdw>
                </a:effectLst>
              </a:rPr>
              <a:t>	</a:t>
            </a:r>
            <a:r>
              <a:rPr lang="en-US" sz="1200" b="1" i="0" baseline="0" dirty="0" smtClean="0">
                <a:effectLst>
                  <a:outerShdw blurRad="38100" dist="38100" dir="2700000" algn="tl">
                    <a:srgbClr val="000000">
                      <a:alpha val="43137"/>
                    </a:srgbClr>
                  </a:outerShdw>
                </a:effectLst>
              </a:rPr>
              <a:t>Rhetorical Questions: </a:t>
            </a:r>
            <a:r>
              <a:rPr lang="en-US" sz="1200" b="1" i="1" baseline="0" dirty="0" smtClean="0">
                <a:effectLst>
                  <a:outerShdw blurRad="38100" dist="38100" dir="2700000" algn="tl">
                    <a:srgbClr val="000000">
                      <a:alpha val="43137"/>
                    </a:srgbClr>
                  </a:outerShdw>
                </a:effectLst>
              </a:rPr>
              <a:t> 	</a:t>
            </a:r>
            <a:r>
              <a:rPr lang="en-US" sz="1200" b="0" i="1" baseline="0" dirty="0" smtClean="0">
                <a:effectLst>
                  <a:outerShdw blurRad="38100" dist="38100" dir="2700000" algn="tl">
                    <a:srgbClr val="000000">
                      <a:alpha val="43137"/>
                    </a:srgbClr>
                  </a:outerShdw>
                </a:effectLst>
              </a:rPr>
              <a:t>Would our society be just if we did not punish a murderer? </a:t>
            </a:r>
          </a:p>
          <a:p>
            <a:r>
              <a:rPr lang="en-US" sz="1200" b="0" i="1" baseline="0" dirty="0" smtClean="0">
                <a:effectLst>
                  <a:outerShdw blurRad="38100" dist="38100" dir="2700000" algn="tl">
                    <a:srgbClr val="000000">
                      <a:alpha val="43137"/>
                    </a:srgbClr>
                  </a:outerShdw>
                </a:effectLst>
              </a:rPr>
              <a:t>			Would God be just if he did not punish sinners?</a:t>
            </a:r>
          </a:p>
          <a:p>
            <a:r>
              <a:rPr lang="en-US" sz="1200" b="0" i="1" baseline="0" dirty="0" smtClean="0">
                <a:effectLst>
                  <a:outerShdw blurRad="38100" dist="38100" dir="2700000" algn="tl">
                    <a:srgbClr val="000000">
                      <a:alpha val="43137"/>
                    </a:srgbClr>
                  </a:outerShdw>
                </a:effectLst>
              </a:rPr>
              <a:t>	</a:t>
            </a:r>
            <a:r>
              <a:rPr lang="en-US" sz="1200" b="1" i="0" baseline="0" dirty="0" smtClean="0">
                <a:effectLst>
                  <a:outerShdw blurRad="38100" dist="38100" dir="2700000" algn="tl">
                    <a:srgbClr val="000000">
                      <a:alpha val="43137"/>
                    </a:srgbClr>
                  </a:outerShdw>
                </a:effectLst>
              </a:rPr>
              <a:t>Point: </a:t>
            </a:r>
            <a:r>
              <a:rPr lang="en-US" sz="1200" b="0" i="0" baseline="0" dirty="0" smtClean="0">
                <a:effectLst>
                  <a:outerShdw blurRad="38100" dist="38100" dir="2700000" algn="tl">
                    <a:srgbClr val="000000">
                      <a:alpha val="43137"/>
                    </a:srgbClr>
                  </a:outerShdw>
                </a:effectLst>
              </a:rPr>
              <a:t>There must be a harmony between God’s attributes.</a:t>
            </a:r>
          </a:p>
          <a:p>
            <a:endParaRPr lang="en-US" sz="1200" b="0" i="0" baseline="0" dirty="0" smtClean="0">
              <a:effectLst>
                <a:outerShdw blurRad="38100" dist="38100" dir="2700000" algn="tl">
                  <a:srgbClr val="000000">
                    <a:alpha val="43137"/>
                  </a:srgbClr>
                </a:outerShdw>
              </a:effectLst>
            </a:endParaRPr>
          </a:p>
          <a:p>
            <a:r>
              <a:rPr lang="en-US" sz="1200" b="0" i="0" baseline="0" dirty="0" smtClean="0">
                <a:effectLst>
                  <a:outerShdw blurRad="38100" dist="38100" dir="2700000" algn="tl">
                    <a:srgbClr val="000000">
                      <a:alpha val="43137"/>
                    </a:srgbClr>
                  </a:outerShdw>
                </a:effectLst>
              </a:rPr>
              <a:t>	</a:t>
            </a:r>
            <a:r>
              <a:rPr lang="en-US" sz="1200" b="1" i="0" baseline="0" dirty="0" smtClean="0">
                <a:effectLst>
                  <a:outerShdw blurRad="38100" dist="38100" dir="2700000" algn="tl">
                    <a:srgbClr val="000000">
                      <a:alpha val="43137"/>
                    </a:srgbClr>
                  </a:outerShdw>
                </a:effectLst>
              </a:rPr>
              <a:t>Transition: </a:t>
            </a:r>
            <a:r>
              <a:rPr lang="en-US" sz="1200" b="0" i="0" baseline="0" dirty="0" smtClean="0">
                <a:effectLst>
                  <a:outerShdw blurRad="38100" dist="38100" dir="2700000" algn="tl">
                    <a:srgbClr val="000000">
                      <a:alpha val="43137"/>
                    </a:srgbClr>
                  </a:outerShdw>
                </a:effectLst>
              </a:rPr>
              <a:t> </a:t>
            </a:r>
            <a:r>
              <a:rPr lang="en-US" sz="1200" b="0" i="1" baseline="0" dirty="0" smtClean="0">
                <a:effectLst>
                  <a:outerShdw blurRad="38100" dist="38100" dir="2700000" algn="tl">
                    <a:srgbClr val="000000">
                      <a:alpha val="43137"/>
                    </a:srgbClr>
                  </a:outerShdw>
                </a:effectLst>
              </a:rPr>
              <a:t>Let’s look at some of God’s attributes, and as we do, let’s think about the attributes applications upon our lives.  </a:t>
            </a:r>
          </a:p>
          <a:p>
            <a:r>
              <a:rPr lang="en-US" sz="1200" b="0" i="1" baseline="0" dirty="0" smtClean="0">
                <a:effectLst>
                  <a:outerShdw blurRad="38100" dist="38100" dir="2700000" algn="tl">
                    <a:srgbClr val="000000">
                      <a:alpha val="43137"/>
                    </a:srgbClr>
                  </a:outerShdw>
                </a:effectLst>
              </a:rPr>
              <a:t>		First, lets look at God’s Holiness.  (Section IV)</a:t>
            </a:r>
            <a:endParaRPr lang="en-US" sz="4000" b="1" i="1" dirty="0" smtClean="0">
              <a:effectLst>
                <a:outerShdw blurRad="38100" dist="38100" dir="2700000" algn="tl">
                  <a:srgbClr val="000000">
                    <a:alpha val="43137"/>
                  </a:srgbClr>
                </a:outerShdw>
              </a:effectLst>
            </a:endParaRPr>
          </a:p>
          <a:p>
            <a:endParaRPr lang="en-US" sz="1200" b="1" i="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93FA0767-2BF7-4398-8774-DDF337EA58A9}" type="slidenum">
              <a:rPr lang="en-US" smtClean="0"/>
              <a:t>11</a:t>
            </a:fld>
            <a:endParaRPr lang="en-US"/>
          </a:p>
        </p:txBody>
      </p:sp>
    </p:spTree>
    <p:extLst>
      <p:ext uri="{BB962C8B-B14F-4D97-AF65-F5344CB8AC3E}">
        <p14:creationId xmlns:p14="http://schemas.microsoft.com/office/powerpoint/2010/main" val="3148147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b="1" baseline="0" dirty="0" smtClean="0"/>
              <a:t> FOR THIS SECTION: </a:t>
            </a:r>
          </a:p>
          <a:p>
            <a:r>
              <a:rPr lang="en-US" b="1" baseline="0" dirty="0" smtClean="0"/>
              <a:t>	1. </a:t>
            </a:r>
            <a:r>
              <a:rPr lang="en-US" b="0" baseline="0" dirty="0" smtClean="0"/>
              <a:t> For each Scripture listed in the lesson for the given attribute, have one of the students read what they wrote down as the 	      key part of the verse that best described the attribute.</a:t>
            </a:r>
          </a:p>
          <a:p>
            <a:r>
              <a:rPr lang="en-US" b="0" baseline="0" dirty="0" smtClean="0"/>
              <a:t>	</a:t>
            </a:r>
            <a:r>
              <a:rPr lang="en-US" b="1" baseline="0" dirty="0" smtClean="0"/>
              <a:t>2. </a:t>
            </a:r>
            <a:r>
              <a:rPr lang="en-US" b="0" baseline="0" dirty="0" smtClean="0"/>
              <a:t> Then give a brief definition of the attribute.</a:t>
            </a:r>
          </a:p>
          <a:p>
            <a:r>
              <a:rPr lang="en-US" b="0" baseline="0" dirty="0" smtClean="0"/>
              <a:t>	</a:t>
            </a:r>
            <a:r>
              <a:rPr lang="en-US" b="1" baseline="0" dirty="0" smtClean="0"/>
              <a:t>3. </a:t>
            </a:r>
            <a:r>
              <a:rPr lang="en-US" b="0" baseline="0" dirty="0" smtClean="0"/>
              <a:t> Dwell on and discuss the application of the attribute on our lives.  This will turn into a praise and worship time of God.</a:t>
            </a:r>
          </a:p>
          <a:p>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93FA0767-2BF7-4398-8774-DDF337EA58A9}" type="slidenum">
              <a:rPr lang="en-US" smtClean="0"/>
              <a:t>12</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is absolutely pure and perfect.</a:t>
            </a:r>
            <a:r>
              <a:rPr lang="en-US" baseline="0" dirty="0" smtClean="0"/>
              <a:t> (Most often repeated attribute of God in Scripture).</a:t>
            </a:r>
          </a:p>
          <a:p>
            <a:endParaRPr lang="en-US" baseline="0" dirty="0" smtClean="0"/>
          </a:p>
          <a:p>
            <a:r>
              <a:rPr lang="en-US" b="1" baseline="0" dirty="0" smtClean="0"/>
              <a:t>Supplemental Verses: </a:t>
            </a:r>
            <a:r>
              <a:rPr lang="en-US" b="0" baseline="0" dirty="0" smtClean="0"/>
              <a:t>Rev. 4:8—Holy, Holy, Holy –emphasis (Trinity?); Psalm 89:35</a:t>
            </a:r>
          </a:p>
          <a:p>
            <a:r>
              <a:rPr lang="en-US" b="1" baseline="0" dirty="0" smtClean="0"/>
              <a:t>Application Questions: </a:t>
            </a:r>
            <a:endParaRPr lang="en-US" b="0" baseline="0" dirty="0" smtClean="0"/>
          </a:p>
          <a:p>
            <a:r>
              <a:rPr lang="en-US" b="0" baseline="0" dirty="0" smtClean="0"/>
              <a:t>	when you dwell on God’s holiness, what is your response?</a:t>
            </a:r>
          </a:p>
          <a:p>
            <a:r>
              <a:rPr lang="en-US" b="0" baseline="0" dirty="0" smtClean="0"/>
              <a:t>	How does God’s holiness affect you practically?</a:t>
            </a:r>
          </a:p>
          <a:p>
            <a:r>
              <a:rPr lang="en-US" b="0" baseline="0" dirty="0" smtClean="0"/>
              <a:t>	How does God’s holiness affect your worship of God?</a:t>
            </a:r>
          </a:p>
          <a:p>
            <a:r>
              <a:rPr lang="en-US" b="1" baseline="0" dirty="0" smtClean="0"/>
              <a:t>Application responses:</a:t>
            </a:r>
          </a:p>
          <a:p>
            <a:r>
              <a:rPr lang="en-US" b="1" baseline="0" dirty="0" smtClean="0"/>
              <a:t>	</a:t>
            </a:r>
            <a:r>
              <a:rPr lang="en-US" b="0" baseline="0" dirty="0" smtClean="0"/>
              <a:t>Fear over my sin</a:t>
            </a:r>
          </a:p>
          <a:p>
            <a:r>
              <a:rPr lang="en-US" b="0" baseline="0" dirty="0" smtClean="0"/>
              <a:t>	Unworthiness</a:t>
            </a:r>
          </a:p>
          <a:p>
            <a:r>
              <a:rPr lang="en-US" b="0" baseline="0" dirty="0" smtClean="0"/>
              <a:t>	the need for a Savior</a:t>
            </a:r>
          </a:p>
          <a:p>
            <a:r>
              <a:rPr lang="en-US" b="0" baseline="0" dirty="0" smtClean="0"/>
              <a:t>	Causes me to praise God for His majestic holiness</a:t>
            </a:r>
            <a:endParaRPr lang="en-US" b="1" dirty="0"/>
          </a:p>
        </p:txBody>
      </p:sp>
      <p:sp>
        <p:nvSpPr>
          <p:cNvPr id="4" name="Slide Number Placeholder 3"/>
          <p:cNvSpPr>
            <a:spLocks noGrp="1"/>
          </p:cNvSpPr>
          <p:nvPr>
            <p:ph type="sldNum" sz="quarter" idx="10"/>
          </p:nvPr>
        </p:nvSpPr>
        <p:spPr/>
        <p:txBody>
          <a:bodyPr/>
          <a:lstStyle/>
          <a:p>
            <a:fld id="{93FA0767-2BF7-4398-8774-DDF337EA58A9}" type="slidenum">
              <a:rPr lang="en-US" smtClean="0"/>
              <a:t>13</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difference between Righteousness and justice</a:t>
            </a:r>
            <a:r>
              <a:rPr lang="en-US" baseline="0" dirty="0" smtClean="0"/>
              <a:t>.</a:t>
            </a:r>
          </a:p>
          <a:p>
            <a:r>
              <a:rPr lang="en-US" baseline="0" dirty="0" smtClean="0"/>
              <a:t>	righteous means that God only does that which is right; He does no wrong.</a:t>
            </a:r>
          </a:p>
          <a:p>
            <a:r>
              <a:rPr lang="en-US" baseline="0" dirty="0" smtClean="0"/>
              <a:t>	Justice is Gods legislating His righteous standards.</a:t>
            </a:r>
          </a:p>
          <a:p>
            <a:endParaRPr lang="en-US" baseline="0" dirty="0" smtClean="0"/>
          </a:p>
          <a:p>
            <a:r>
              <a:rPr lang="en-US" b="1" baseline="0" dirty="0" smtClean="0"/>
              <a:t>Supplemental Verses: 	</a:t>
            </a:r>
            <a:r>
              <a:rPr lang="en-US" b="0" baseline="0" dirty="0" smtClean="0"/>
              <a:t>Numbers 20:7-20 – Moses no go to promise land due to disobedience; </a:t>
            </a:r>
          </a:p>
          <a:p>
            <a:r>
              <a:rPr lang="en-US" b="0" baseline="0" dirty="0" smtClean="0"/>
              <a:t>		Matthew 5:48—God’s standard for man is perfection; </a:t>
            </a:r>
          </a:p>
          <a:p>
            <a:r>
              <a:rPr lang="en-US" b="0" baseline="0" dirty="0" smtClean="0"/>
              <a:t>		Hebrews 9:27—Unbelievers will be judged; </a:t>
            </a:r>
          </a:p>
          <a:p>
            <a:r>
              <a:rPr lang="en-US" b="0" baseline="0" dirty="0" smtClean="0"/>
              <a:t>		2 Corinthians 5:21—Believers have Christ’s imputed righteousness</a:t>
            </a:r>
          </a:p>
          <a:p>
            <a:r>
              <a:rPr lang="en-US" b="1" baseline="0" dirty="0" smtClean="0"/>
              <a:t>Application Questions: </a:t>
            </a:r>
            <a:endParaRPr lang="en-US" b="0" baseline="0" dirty="0" smtClean="0"/>
          </a:p>
          <a:p>
            <a:r>
              <a:rPr lang="en-US" b="0" baseline="0" dirty="0" smtClean="0"/>
              <a:t>	How does God’s righteousness affect you personally?</a:t>
            </a:r>
          </a:p>
          <a:p>
            <a:r>
              <a:rPr lang="en-US" b="0" baseline="0" dirty="0" smtClean="0"/>
              <a:t>	How does God’s righteousness affect your prayer life?</a:t>
            </a:r>
          </a:p>
          <a:p>
            <a:r>
              <a:rPr lang="en-US" b="1" baseline="0" dirty="0" smtClean="0"/>
              <a:t>Application responses:</a:t>
            </a:r>
          </a:p>
          <a:p>
            <a:r>
              <a:rPr lang="en-US" b="1" baseline="0" dirty="0" smtClean="0"/>
              <a:t>	</a:t>
            </a:r>
            <a:r>
              <a:rPr lang="en-US" b="0" baseline="0" dirty="0" smtClean="0"/>
              <a:t>Drives us to a need for a Savior</a:t>
            </a:r>
          </a:p>
          <a:p>
            <a:r>
              <a:rPr lang="en-US" b="0" baseline="0" dirty="0" smtClean="0"/>
              <a:t>	God’s law must be the standard of my life</a:t>
            </a:r>
          </a:p>
          <a:p>
            <a:r>
              <a:rPr lang="en-US" b="0" baseline="0" dirty="0" smtClean="0"/>
              <a:t>	God’s judgment on unbelievers should cause me to witness</a:t>
            </a:r>
          </a:p>
          <a:p>
            <a:r>
              <a:rPr lang="en-US" b="0" baseline="0" dirty="0" smtClean="0"/>
              <a:t>	Causes me to be thankful for the righteousness that I have in Christ</a:t>
            </a:r>
          </a:p>
          <a:p>
            <a:r>
              <a:rPr lang="en-US" b="0" baseline="0" dirty="0" smtClean="0"/>
              <a:t>	Drives me to my knees, in humility, asking for forgiveness for my sinfulness</a:t>
            </a:r>
            <a:endParaRPr lang="en-US" b="1" dirty="0"/>
          </a:p>
        </p:txBody>
      </p:sp>
      <p:sp>
        <p:nvSpPr>
          <p:cNvPr id="4" name="Slide Number Placeholder 3"/>
          <p:cNvSpPr>
            <a:spLocks noGrp="1"/>
          </p:cNvSpPr>
          <p:nvPr>
            <p:ph type="sldNum" sz="quarter" idx="10"/>
          </p:nvPr>
        </p:nvSpPr>
        <p:spPr/>
        <p:txBody>
          <a:bodyPr/>
          <a:lstStyle/>
          <a:p>
            <a:fld id="{93FA0767-2BF7-4398-8774-DDF337EA58A9}" type="slidenum">
              <a:rPr lang="en-US" smtClean="0"/>
              <a:t>14</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is subject to no one; He does as He pleases</a:t>
            </a:r>
            <a:endParaRPr lang="en-US" baseline="0" dirty="0" smtClean="0"/>
          </a:p>
          <a:p>
            <a:endParaRPr lang="en-US" baseline="0" dirty="0" smtClean="0"/>
          </a:p>
          <a:p>
            <a:r>
              <a:rPr lang="en-US" b="1" baseline="0" dirty="0" smtClean="0"/>
              <a:t>Supplemental Verses: 	</a:t>
            </a:r>
            <a:r>
              <a:rPr lang="en-US" b="0" baseline="0" dirty="0" smtClean="0"/>
              <a:t>Romans 8:28—All things work together… according to His purpose</a:t>
            </a:r>
          </a:p>
          <a:p>
            <a:r>
              <a:rPr lang="en-US" b="1" baseline="0" dirty="0" smtClean="0"/>
              <a:t>Application Questions: </a:t>
            </a:r>
            <a:endParaRPr lang="en-US" b="0" baseline="0" dirty="0" smtClean="0"/>
          </a:p>
          <a:p>
            <a:r>
              <a:rPr lang="en-US" b="0" baseline="0" dirty="0" smtClean="0"/>
              <a:t>	How does God’s sovereignty affect you?</a:t>
            </a:r>
          </a:p>
          <a:p>
            <a:r>
              <a:rPr lang="en-US" b="0" baseline="0" dirty="0" smtClean="0"/>
              <a:t>	How does God’s sovereignty affect your worship of God?</a:t>
            </a:r>
          </a:p>
          <a:p>
            <a:r>
              <a:rPr lang="en-US" b="1" baseline="0" dirty="0" smtClean="0"/>
              <a:t>Application responses:</a:t>
            </a:r>
          </a:p>
          <a:p>
            <a:r>
              <a:rPr lang="en-US" b="1" baseline="0" dirty="0" smtClean="0"/>
              <a:t>	</a:t>
            </a:r>
            <a:r>
              <a:rPr lang="en-US" b="0" baseline="0" dirty="0" smtClean="0"/>
              <a:t>Nothing Is out of God’s control</a:t>
            </a:r>
          </a:p>
          <a:p>
            <a:r>
              <a:rPr lang="en-US" b="0" baseline="0" dirty="0" smtClean="0"/>
              <a:t>	God is in control of my life; including my trials</a:t>
            </a:r>
          </a:p>
          <a:p>
            <a:r>
              <a:rPr lang="en-US" b="0" baseline="0" dirty="0" smtClean="0"/>
              <a:t>	I should STOP WORRYING</a:t>
            </a:r>
          </a:p>
          <a:p>
            <a:r>
              <a:rPr lang="en-US" b="0" baseline="0" dirty="0" smtClean="0"/>
              <a:t>	SECURITY—there is nothing that can separate us from Christ</a:t>
            </a:r>
          </a:p>
          <a:p>
            <a:r>
              <a:rPr lang="en-US" b="0" baseline="0" dirty="0" smtClean="0"/>
              <a:t>	I can praise God for His power.</a:t>
            </a:r>
            <a:endParaRPr lang="en-US" b="1" dirty="0"/>
          </a:p>
        </p:txBody>
      </p:sp>
      <p:sp>
        <p:nvSpPr>
          <p:cNvPr id="4" name="Slide Number Placeholder 3"/>
          <p:cNvSpPr>
            <a:spLocks noGrp="1"/>
          </p:cNvSpPr>
          <p:nvPr>
            <p:ph type="sldNum" sz="quarter" idx="10"/>
          </p:nvPr>
        </p:nvSpPr>
        <p:spPr/>
        <p:txBody>
          <a:bodyPr/>
          <a:lstStyle/>
          <a:p>
            <a:fld id="{93FA0767-2BF7-4398-8774-DDF337EA58A9}" type="slidenum">
              <a:rPr lang="en-US" smtClean="0"/>
              <a:t>15</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has no beginning and no end</a:t>
            </a:r>
            <a:endParaRPr lang="en-US" baseline="0" dirty="0" smtClean="0"/>
          </a:p>
          <a:p>
            <a:endParaRPr lang="en-US" baseline="0" dirty="0" smtClean="0"/>
          </a:p>
          <a:p>
            <a:r>
              <a:rPr lang="en-US" b="1" baseline="0" dirty="0" smtClean="0"/>
              <a:t>Supplemental Verses: 	</a:t>
            </a:r>
            <a:r>
              <a:rPr lang="en-US" b="0" baseline="0" dirty="0" smtClean="0"/>
              <a:t>John 3:16—He offers eternal life</a:t>
            </a:r>
          </a:p>
          <a:p>
            <a:r>
              <a:rPr lang="en-US" b="1" baseline="0" dirty="0" smtClean="0"/>
              <a:t>Application Questions: </a:t>
            </a:r>
            <a:endParaRPr lang="en-US" b="0" baseline="0" dirty="0" smtClean="0"/>
          </a:p>
          <a:p>
            <a:r>
              <a:rPr lang="en-US" b="0" baseline="0" dirty="0" smtClean="0"/>
              <a:t>	What significance does God’s eternality have on our salvation?</a:t>
            </a:r>
          </a:p>
          <a:p>
            <a:r>
              <a:rPr lang="en-US" b="0" baseline="0" dirty="0" smtClean="0"/>
              <a:t>	What consequences does it have for an unbeliever?</a:t>
            </a:r>
          </a:p>
          <a:p>
            <a:r>
              <a:rPr lang="en-US" b="1" baseline="0" dirty="0" smtClean="0"/>
              <a:t>Application responses:</a:t>
            </a:r>
          </a:p>
          <a:p>
            <a:r>
              <a:rPr lang="en-US" b="1" baseline="0" dirty="0" smtClean="0"/>
              <a:t>	</a:t>
            </a:r>
            <a:r>
              <a:rPr lang="en-US" b="0" baseline="0" dirty="0" smtClean="0"/>
              <a:t>Our eternal salvation has meaning</a:t>
            </a:r>
          </a:p>
          <a:p>
            <a:r>
              <a:rPr lang="en-US" b="0" baseline="0" dirty="0" smtClean="0"/>
              <a:t>	Our hope of eternal life rests in God’s eternality</a:t>
            </a:r>
          </a:p>
          <a:p>
            <a:r>
              <a:rPr lang="en-US" b="0" baseline="0" dirty="0" smtClean="0"/>
              <a:t>	Praise: We will forever be in God’s presence</a:t>
            </a:r>
          </a:p>
          <a:p>
            <a:r>
              <a:rPr lang="en-US" b="0" baseline="0" dirty="0" smtClean="0"/>
              <a:t>	For the unbeliever—he will be eternally separated from God in hell</a:t>
            </a:r>
            <a:endParaRPr lang="en-US" b="1" dirty="0"/>
          </a:p>
        </p:txBody>
      </p:sp>
      <p:sp>
        <p:nvSpPr>
          <p:cNvPr id="4" name="Slide Number Placeholder 3"/>
          <p:cNvSpPr>
            <a:spLocks noGrp="1"/>
          </p:cNvSpPr>
          <p:nvPr>
            <p:ph type="sldNum" sz="quarter" idx="10"/>
          </p:nvPr>
        </p:nvSpPr>
        <p:spPr/>
        <p:txBody>
          <a:bodyPr/>
          <a:lstStyle/>
          <a:p>
            <a:fld id="{93FA0767-2BF7-4398-8774-DDF337EA58A9}" type="slidenum">
              <a:rPr lang="en-US" smtClean="0"/>
              <a:t>16</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never changes His nature or purpose</a:t>
            </a:r>
            <a:endParaRPr lang="en-US" baseline="0" dirty="0" smtClean="0"/>
          </a:p>
          <a:p>
            <a:endParaRPr lang="en-US" baseline="0" dirty="0" smtClean="0"/>
          </a:p>
          <a:p>
            <a:r>
              <a:rPr lang="en-US" b="1" baseline="0" dirty="0" smtClean="0"/>
              <a:t>Supplemental Verses: 	</a:t>
            </a:r>
            <a:r>
              <a:rPr lang="en-US" b="0" baseline="0" dirty="0" smtClean="0"/>
              <a:t>James 1:17 – God does not vary</a:t>
            </a:r>
          </a:p>
          <a:p>
            <a:r>
              <a:rPr lang="en-US" b="1" baseline="0" dirty="0" smtClean="0"/>
              <a:t>Application Questions: </a:t>
            </a:r>
            <a:endParaRPr lang="en-US" b="0" baseline="0" dirty="0" smtClean="0"/>
          </a:p>
          <a:p>
            <a:r>
              <a:rPr lang="en-US" b="0" baseline="0" dirty="0" smtClean="0"/>
              <a:t>	What application does God’s immutability have on our salvation?</a:t>
            </a:r>
          </a:p>
          <a:p>
            <a:r>
              <a:rPr lang="en-US" b="0" baseline="0" dirty="0" smtClean="0"/>
              <a:t>	What affect does it have on an unbeliever?</a:t>
            </a:r>
          </a:p>
          <a:p>
            <a:r>
              <a:rPr lang="en-US" b="1" baseline="0" dirty="0" smtClean="0"/>
              <a:t>Application responses:</a:t>
            </a:r>
          </a:p>
          <a:p>
            <a:r>
              <a:rPr lang="en-US" b="1" baseline="0" dirty="0" smtClean="0"/>
              <a:t>	</a:t>
            </a:r>
            <a:r>
              <a:rPr lang="en-US" b="0" baseline="0" dirty="0" smtClean="0"/>
              <a:t>God will not change His mind about my salvation… the judgment of sin.</a:t>
            </a:r>
            <a:endParaRPr lang="en-US" b="1" dirty="0"/>
          </a:p>
        </p:txBody>
      </p:sp>
      <p:sp>
        <p:nvSpPr>
          <p:cNvPr id="4" name="Slide Number Placeholder 3"/>
          <p:cNvSpPr>
            <a:spLocks noGrp="1"/>
          </p:cNvSpPr>
          <p:nvPr>
            <p:ph type="sldNum" sz="quarter" idx="10"/>
          </p:nvPr>
        </p:nvSpPr>
        <p:spPr/>
        <p:txBody>
          <a:bodyPr/>
          <a:lstStyle/>
          <a:p>
            <a:fld id="{93FA0767-2BF7-4398-8774-DDF337EA58A9}" type="slidenum">
              <a:rPr lang="en-US" smtClean="0"/>
              <a:t>17</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is all-knowing</a:t>
            </a:r>
            <a:endParaRPr lang="en-US" baseline="0" dirty="0" smtClean="0"/>
          </a:p>
          <a:p>
            <a:endParaRPr lang="en-US" baseline="0" dirty="0" smtClean="0"/>
          </a:p>
          <a:p>
            <a:r>
              <a:rPr lang="en-US" b="1" baseline="0" dirty="0" smtClean="0"/>
              <a:t>Supplemental Verses:	</a:t>
            </a:r>
            <a:r>
              <a:rPr lang="en-US" b="0" baseline="0" dirty="0" smtClean="0"/>
              <a:t>Psalm 147:5– God has infinite understanding</a:t>
            </a:r>
          </a:p>
          <a:p>
            <a:r>
              <a:rPr lang="en-US" b="0" baseline="0" dirty="0" smtClean="0"/>
              <a:t>		Romans 11:33—34 God possesses all knowledge</a:t>
            </a:r>
          </a:p>
          <a:p>
            <a:r>
              <a:rPr lang="en-US" b="0" baseline="0" dirty="0" smtClean="0"/>
              <a:t>		Matthew 12:25; Isaiah 66:18—God knows man’s thoughts</a:t>
            </a:r>
          </a:p>
          <a:p>
            <a:r>
              <a:rPr lang="en-US" b="1" baseline="0" dirty="0" smtClean="0"/>
              <a:t>Application Questions: </a:t>
            </a:r>
            <a:endParaRPr lang="en-US" b="0" baseline="0" dirty="0" smtClean="0"/>
          </a:p>
          <a:p>
            <a:r>
              <a:rPr lang="en-US" b="0" baseline="0" dirty="0" smtClean="0"/>
              <a:t>	How does God’s omniscience affect your view of your sin?</a:t>
            </a:r>
          </a:p>
          <a:p>
            <a:r>
              <a:rPr lang="en-US" b="0" baseline="0" dirty="0" smtClean="0"/>
              <a:t>	How does God’s omniscience relate to God’s perfect justice?</a:t>
            </a:r>
          </a:p>
          <a:p>
            <a:r>
              <a:rPr lang="en-US" b="0" baseline="0" dirty="0" smtClean="0"/>
              <a:t>	How about God’s care for us?</a:t>
            </a:r>
          </a:p>
          <a:p>
            <a:r>
              <a:rPr lang="en-US" b="1" baseline="0" dirty="0" smtClean="0"/>
              <a:t>Application responses:</a:t>
            </a:r>
          </a:p>
          <a:p>
            <a:r>
              <a:rPr lang="en-US" b="1" baseline="0" dirty="0" smtClean="0"/>
              <a:t>	</a:t>
            </a:r>
            <a:r>
              <a:rPr lang="en-US" b="0" baseline="0" dirty="0" smtClean="0"/>
              <a:t>God knows all my sin—I cannot hide from Him</a:t>
            </a:r>
          </a:p>
          <a:p>
            <a:r>
              <a:rPr lang="en-US" b="0" baseline="0" dirty="0" smtClean="0"/>
              <a:t>	God knows my thought life.</a:t>
            </a:r>
          </a:p>
          <a:p>
            <a:r>
              <a:rPr lang="en-US" b="0" baseline="0" dirty="0" smtClean="0"/>
              <a:t>	We can never sin and get away with it</a:t>
            </a:r>
          </a:p>
          <a:p>
            <a:r>
              <a:rPr lang="en-US" b="0" baseline="0" dirty="0" smtClean="0"/>
              <a:t>	He can be the perfect judge, since He knows all the facts perfectly</a:t>
            </a:r>
          </a:p>
          <a:p>
            <a:r>
              <a:rPr lang="en-US" b="0" baseline="0" dirty="0" smtClean="0"/>
              <a:t>	God know what is best for us</a:t>
            </a:r>
          </a:p>
          <a:p>
            <a:r>
              <a:rPr lang="en-US" b="0" baseline="0" dirty="0" smtClean="0"/>
              <a:t>	God knows us better than we know ourselves—He knows our future</a:t>
            </a:r>
          </a:p>
          <a:p>
            <a:r>
              <a:rPr lang="en-US" b="0" baseline="0" dirty="0" smtClean="0"/>
              <a:t>	God loves me even though He knows all the sins I will ever commit</a:t>
            </a:r>
            <a:endParaRPr lang="en-US" b="1" dirty="0"/>
          </a:p>
        </p:txBody>
      </p:sp>
      <p:sp>
        <p:nvSpPr>
          <p:cNvPr id="4" name="Slide Number Placeholder 3"/>
          <p:cNvSpPr>
            <a:spLocks noGrp="1"/>
          </p:cNvSpPr>
          <p:nvPr>
            <p:ph type="sldNum" sz="quarter" idx="10"/>
          </p:nvPr>
        </p:nvSpPr>
        <p:spPr/>
        <p:txBody>
          <a:bodyPr/>
          <a:lstStyle/>
          <a:p>
            <a:fld id="{93FA0767-2BF7-4398-8774-DDF337EA58A9}" type="slidenum">
              <a:rPr lang="en-US" smtClean="0"/>
              <a:t>18</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is present</a:t>
            </a:r>
            <a:r>
              <a:rPr lang="en-US" baseline="0" dirty="0" smtClean="0"/>
              <a:t> everywhere</a:t>
            </a:r>
          </a:p>
          <a:p>
            <a:endParaRPr lang="en-US" baseline="0" dirty="0" smtClean="0"/>
          </a:p>
          <a:p>
            <a:r>
              <a:rPr lang="en-US" b="1" baseline="0" dirty="0" smtClean="0"/>
              <a:t>Supplemental Verses:	</a:t>
            </a:r>
            <a:r>
              <a:rPr lang="en-US" b="0" baseline="0" dirty="0" smtClean="0"/>
              <a:t>Jeremiah 23:23-24– God is near</a:t>
            </a:r>
          </a:p>
          <a:p>
            <a:endParaRPr lang="en-US" b="1" baseline="0" dirty="0" smtClean="0"/>
          </a:p>
          <a:p>
            <a:r>
              <a:rPr lang="en-US" b="1" baseline="0" dirty="0" smtClean="0"/>
              <a:t>Application Questions: </a:t>
            </a:r>
            <a:endParaRPr lang="en-US" b="0" baseline="0" dirty="0" smtClean="0"/>
          </a:p>
          <a:p>
            <a:r>
              <a:rPr lang="en-US" b="0" baseline="0" dirty="0" smtClean="0"/>
              <a:t>	What does it mean that God is near?</a:t>
            </a:r>
          </a:p>
          <a:p>
            <a:r>
              <a:rPr lang="en-US" b="0" baseline="0" dirty="0" smtClean="0"/>
              <a:t>	How does God’s omnipresence affect you?</a:t>
            </a:r>
          </a:p>
          <a:p>
            <a:r>
              <a:rPr lang="en-US" b="0" baseline="0" dirty="0" smtClean="0"/>
              <a:t>	How does God’s omnipresence affect your prayer life?</a:t>
            </a:r>
          </a:p>
          <a:p>
            <a:r>
              <a:rPr lang="en-US" b="0" baseline="0" dirty="0" smtClean="0"/>
              <a:t>	How about the indwelling of the Holy Spirit?</a:t>
            </a:r>
          </a:p>
          <a:p>
            <a:r>
              <a:rPr lang="en-US" b="1" baseline="0" dirty="0" smtClean="0"/>
              <a:t>Application responses:</a:t>
            </a:r>
          </a:p>
          <a:p>
            <a:r>
              <a:rPr lang="en-US" b="1" baseline="0" dirty="0" smtClean="0"/>
              <a:t>	</a:t>
            </a:r>
            <a:r>
              <a:rPr lang="en-US" b="0" baseline="0" dirty="0" smtClean="0"/>
              <a:t>We cannot hide from God</a:t>
            </a:r>
          </a:p>
          <a:p>
            <a:r>
              <a:rPr lang="en-US" b="0" baseline="0" dirty="0" smtClean="0"/>
              <a:t>	We can be in God’s presence at all times</a:t>
            </a:r>
          </a:p>
          <a:p>
            <a:r>
              <a:rPr lang="en-US" b="0" baseline="0" dirty="0" smtClean="0"/>
              <a:t>	When we pray, God is near</a:t>
            </a:r>
          </a:p>
          <a:p>
            <a:r>
              <a:rPr lang="en-US" b="0" baseline="0" dirty="0" smtClean="0"/>
              <a:t>	the presence of the Holy Spirit is in every believer—all over the world</a:t>
            </a:r>
            <a:endParaRPr lang="en-US" b="1" dirty="0"/>
          </a:p>
        </p:txBody>
      </p:sp>
      <p:sp>
        <p:nvSpPr>
          <p:cNvPr id="4" name="Slide Number Placeholder 3"/>
          <p:cNvSpPr>
            <a:spLocks noGrp="1"/>
          </p:cNvSpPr>
          <p:nvPr>
            <p:ph type="sldNum" sz="quarter" idx="10"/>
          </p:nvPr>
        </p:nvSpPr>
        <p:spPr/>
        <p:txBody>
          <a:bodyPr/>
          <a:lstStyle/>
          <a:p>
            <a:fld id="{93FA0767-2BF7-4398-8774-DDF337EA58A9}" type="slidenum">
              <a:rPr lang="en-US" smtClean="0"/>
              <a:t>19</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baseline="0" dirty="0" smtClean="0"/>
              <a:t>Warm up-Review Memory verse:</a:t>
            </a:r>
          </a:p>
          <a:p>
            <a:pPr marL="742950" lvl="1" indent="-285750">
              <a:buAutoNum type="romanUcPeriod"/>
            </a:pPr>
            <a:r>
              <a:rPr lang="en-US" baseline="0" dirty="0" smtClean="0"/>
              <a:t>&lt;ask volunteers if they can recite last weeks verse&gt;</a:t>
            </a:r>
          </a:p>
          <a:p>
            <a:pPr marL="742950" lvl="1" indent="-285750">
              <a:buAutoNum type="romanUcPeriod"/>
            </a:pPr>
            <a:r>
              <a:rPr lang="en-US" baseline="0" dirty="0" smtClean="0"/>
              <a:t>&lt;Ask volunteers to recite this weeks verse</a:t>
            </a:r>
            <a:r>
              <a:rPr lang="en-US" baseline="0" dirty="0" smtClean="0"/>
              <a:t>&gt;</a:t>
            </a:r>
          </a:p>
          <a:p>
            <a:pPr marL="1200150" lvl="2" indent="-285750">
              <a:buAutoNum type="romanUcPeriod"/>
            </a:pPr>
            <a:r>
              <a:rPr lang="en-US" b="1" baseline="0" dirty="0" smtClean="0"/>
              <a:t>ASK: </a:t>
            </a:r>
            <a:r>
              <a:rPr lang="en-US" b="0" baseline="0" dirty="0" smtClean="0"/>
              <a:t>“Would someone read the quote and the INTRO paragraph from your worksheet?”</a:t>
            </a:r>
            <a:endParaRPr lang="en-US" b="1" baseline="0" dirty="0" smtClean="0"/>
          </a:p>
        </p:txBody>
      </p:sp>
      <p:sp>
        <p:nvSpPr>
          <p:cNvPr id="4" name="Slide Number Placeholder 3"/>
          <p:cNvSpPr>
            <a:spLocks noGrp="1"/>
          </p:cNvSpPr>
          <p:nvPr>
            <p:ph type="sldNum" sz="quarter" idx="10"/>
          </p:nvPr>
        </p:nvSpPr>
        <p:spPr/>
        <p:txBody>
          <a:bodyPr/>
          <a:lstStyle/>
          <a:p>
            <a:fld id="{93FA0767-2BF7-4398-8774-DDF337EA58A9}" type="slidenum">
              <a:rPr lang="en-US" smtClean="0"/>
              <a:t>2</a:t>
            </a:fld>
            <a:endParaRPr lang="en-US"/>
          </a:p>
        </p:txBody>
      </p:sp>
    </p:spTree>
    <p:extLst>
      <p:ext uri="{BB962C8B-B14F-4D97-AF65-F5344CB8AC3E}">
        <p14:creationId xmlns:p14="http://schemas.microsoft.com/office/powerpoint/2010/main" val="22519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is all-powerful</a:t>
            </a:r>
          </a:p>
          <a:p>
            <a:r>
              <a:rPr lang="en-US" baseline="0" dirty="0" smtClean="0"/>
              <a:t> </a:t>
            </a:r>
            <a:r>
              <a:rPr lang="en-US" b="1" baseline="0" dirty="0" smtClean="0"/>
              <a:t>(Make a point to Review these verses)</a:t>
            </a:r>
          </a:p>
          <a:p>
            <a:r>
              <a:rPr lang="en-US" b="1" baseline="0" dirty="0" smtClean="0"/>
              <a:t>Supplemental Verses:	</a:t>
            </a:r>
            <a:r>
              <a:rPr lang="en-US" b="0" baseline="0" dirty="0" smtClean="0"/>
              <a:t>Genesis 1:1, 27—Creator God</a:t>
            </a:r>
          </a:p>
          <a:p>
            <a:r>
              <a:rPr lang="en-US" b="0" baseline="0" dirty="0" smtClean="0"/>
              <a:t>		Hebrews 1:3—God upholds all things</a:t>
            </a:r>
          </a:p>
          <a:p>
            <a:r>
              <a:rPr lang="en-US" b="0" baseline="0" dirty="0" smtClean="0"/>
              <a:t>		Psalm 37:23-24—God controls our lives</a:t>
            </a:r>
          </a:p>
          <a:p>
            <a:r>
              <a:rPr lang="en-US" b="0" baseline="0" dirty="0" smtClean="0"/>
              <a:t>		Isaiah 41:10– God will uphold us</a:t>
            </a:r>
            <a:endParaRPr lang="en-US" b="1" baseline="0" dirty="0" smtClean="0"/>
          </a:p>
          <a:p>
            <a:r>
              <a:rPr lang="en-US" b="1" baseline="0" dirty="0" smtClean="0"/>
              <a:t>Application Questions: </a:t>
            </a:r>
            <a:endParaRPr lang="en-US" b="0" baseline="0" dirty="0" smtClean="0"/>
          </a:p>
          <a:p>
            <a:r>
              <a:rPr lang="en-US" b="0" baseline="0" dirty="0" smtClean="0"/>
              <a:t>	When you stop and think about God’s power, what is your </a:t>
            </a:r>
            <a:r>
              <a:rPr lang="en-US" b="0" baseline="0" dirty="0" err="1" smtClean="0"/>
              <a:t>respons</a:t>
            </a:r>
            <a:r>
              <a:rPr lang="en-US" b="0" baseline="0" dirty="0" smtClean="0"/>
              <a:t>?</a:t>
            </a:r>
          </a:p>
          <a:p>
            <a:r>
              <a:rPr lang="en-US" b="0" baseline="0" dirty="0" smtClean="0"/>
              <a:t>	How </a:t>
            </a:r>
            <a:r>
              <a:rPr lang="en-US" b="0" baseline="0" dirty="0" err="1" smtClean="0"/>
              <a:t>aobut</a:t>
            </a:r>
            <a:r>
              <a:rPr lang="en-US" b="0" baseline="0" dirty="0" smtClean="0"/>
              <a:t> your problems, needs, prayer life, salvation?</a:t>
            </a:r>
          </a:p>
          <a:p>
            <a:r>
              <a:rPr lang="en-US" b="1" baseline="0" dirty="0" smtClean="0"/>
              <a:t>Application responses:</a:t>
            </a:r>
          </a:p>
          <a:p>
            <a:r>
              <a:rPr lang="en-US" b="1" baseline="0" dirty="0" smtClean="0"/>
              <a:t>	</a:t>
            </a:r>
            <a:r>
              <a:rPr lang="en-US" b="0" baseline="0" dirty="0" smtClean="0"/>
              <a:t>God has the power to bring about all the promises He has made</a:t>
            </a:r>
          </a:p>
          <a:p>
            <a:r>
              <a:rPr lang="en-US" b="0" baseline="0" dirty="0" smtClean="0"/>
              <a:t>	No problem is too big for God </a:t>
            </a:r>
          </a:p>
          <a:p>
            <a:r>
              <a:rPr lang="en-US" b="0" baseline="0" dirty="0" smtClean="0"/>
              <a:t>	God has the power to provide for all of our needs</a:t>
            </a:r>
          </a:p>
          <a:p>
            <a:r>
              <a:rPr lang="en-US" b="0" baseline="0" dirty="0" smtClean="0"/>
              <a:t>	Our salvation is secure in His power</a:t>
            </a:r>
            <a:endParaRPr lang="en-US" b="0" dirty="0"/>
          </a:p>
        </p:txBody>
      </p:sp>
      <p:sp>
        <p:nvSpPr>
          <p:cNvPr id="4" name="Slide Number Placeholder 3"/>
          <p:cNvSpPr>
            <a:spLocks noGrp="1"/>
          </p:cNvSpPr>
          <p:nvPr>
            <p:ph type="sldNum" sz="quarter" idx="10"/>
          </p:nvPr>
        </p:nvSpPr>
        <p:spPr/>
        <p:txBody>
          <a:bodyPr/>
          <a:lstStyle/>
          <a:p>
            <a:fld id="{93FA0767-2BF7-4398-8774-DDF337EA58A9}" type="slidenum">
              <a:rPr lang="en-US" smtClean="0"/>
              <a:t>20</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LOVE:</a:t>
            </a:r>
          </a:p>
          <a:p>
            <a:r>
              <a:rPr lang="en-US" b="1" baseline="0" dirty="0" smtClean="0"/>
              <a:t>ASK: </a:t>
            </a:r>
            <a:r>
              <a:rPr lang="en-US" b="0" baseline="0" dirty="0" smtClean="0"/>
              <a:t> From Romans 5:8… </a:t>
            </a:r>
            <a:r>
              <a:rPr lang="en-US" b="0" i="1" baseline="0" dirty="0" smtClean="0"/>
              <a:t>How does God demonstrate His love?</a:t>
            </a:r>
            <a:endParaRPr lang="en-US" b="1" baseline="0" dirty="0" smtClean="0"/>
          </a:p>
          <a:p>
            <a:endParaRPr lang="en-US" b="1" baseline="0" dirty="0" smtClean="0"/>
          </a:p>
          <a:p>
            <a:r>
              <a:rPr lang="en-US" b="1" baseline="0" dirty="0" smtClean="0"/>
              <a:t>Supplemental Verses:	</a:t>
            </a:r>
            <a:r>
              <a:rPr lang="en-US" b="0" baseline="0" dirty="0" smtClean="0"/>
              <a:t>1 Corinthians 13:4-6—Love is patient, kind, etc.</a:t>
            </a:r>
          </a:p>
          <a:p>
            <a:r>
              <a:rPr lang="en-US" b="0" baseline="0" dirty="0" smtClean="0"/>
              <a:t>		Ephesians 2:4-5—God’s great love demonstrated in His mercy</a:t>
            </a:r>
          </a:p>
          <a:p>
            <a:r>
              <a:rPr lang="en-US" b="0" baseline="0" dirty="0" smtClean="0"/>
              <a:t>		1 John 4:19—”We love, because He first loved us.”</a:t>
            </a:r>
            <a:endParaRPr lang="en-US" b="1" baseline="0" dirty="0" smtClean="0"/>
          </a:p>
          <a:p>
            <a:r>
              <a:rPr lang="en-US" b="1" baseline="0" dirty="0" smtClean="0"/>
              <a:t>Application Questions: </a:t>
            </a:r>
            <a:endParaRPr lang="en-US" b="0" baseline="0" dirty="0" smtClean="0"/>
          </a:p>
          <a:p>
            <a:r>
              <a:rPr lang="en-US" b="0" baseline="0" dirty="0" smtClean="0"/>
              <a:t>	How does God’s love affect you?</a:t>
            </a:r>
          </a:p>
          <a:p>
            <a:r>
              <a:rPr lang="en-US" b="0" baseline="0" dirty="0" smtClean="0"/>
              <a:t>	What should be your response to Gods Love</a:t>
            </a:r>
          </a:p>
          <a:p>
            <a:r>
              <a:rPr lang="en-US" b="0" baseline="0" dirty="0" smtClean="0"/>
              <a:t>	How should this affect your prayer life?</a:t>
            </a:r>
          </a:p>
          <a:p>
            <a:r>
              <a:rPr lang="en-US" b="1" baseline="0" dirty="0" smtClean="0"/>
              <a:t>Application responses:</a:t>
            </a:r>
          </a:p>
          <a:p>
            <a:r>
              <a:rPr lang="en-US" b="1" baseline="0" dirty="0" smtClean="0"/>
              <a:t>	</a:t>
            </a:r>
            <a:r>
              <a:rPr lang="en-US" b="0" baseline="0" dirty="0" smtClean="0"/>
              <a:t>Our response should be to love God… through our obedience to Him</a:t>
            </a:r>
          </a:p>
          <a:p>
            <a:r>
              <a:rPr lang="en-US" b="0" baseline="0" dirty="0" smtClean="0"/>
              <a:t>	We should be thankful for His mercy</a:t>
            </a:r>
          </a:p>
          <a:p>
            <a:r>
              <a:rPr lang="en-US" b="0" baseline="0" dirty="0" smtClean="0"/>
              <a:t>	We should want to love others, like God loves us, in good deeds</a:t>
            </a:r>
            <a:endParaRPr lang="en-US" b="0" dirty="0"/>
          </a:p>
        </p:txBody>
      </p:sp>
      <p:sp>
        <p:nvSpPr>
          <p:cNvPr id="4" name="Slide Number Placeholder 3"/>
          <p:cNvSpPr>
            <a:spLocks noGrp="1"/>
          </p:cNvSpPr>
          <p:nvPr>
            <p:ph type="sldNum" sz="quarter" idx="10"/>
          </p:nvPr>
        </p:nvSpPr>
        <p:spPr/>
        <p:txBody>
          <a:bodyPr/>
          <a:lstStyle/>
          <a:p>
            <a:fld id="{93FA0767-2BF7-4398-8774-DDF337EA58A9}" type="slidenum">
              <a:rPr lang="en-US" smtClean="0"/>
              <a:t>21</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Truth: God is absolute truth and His truth is firm</a:t>
            </a:r>
          </a:p>
          <a:p>
            <a:endParaRPr lang="en-US" b="1" baseline="0" dirty="0" smtClean="0"/>
          </a:p>
          <a:p>
            <a:r>
              <a:rPr lang="en-US" b="1" baseline="0" dirty="0" smtClean="0"/>
              <a:t>Supplemental Verses:	</a:t>
            </a:r>
            <a:r>
              <a:rPr lang="en-US" b="0" baseline="0" dirty="0" smtClean="0"/>
              <a:t>John 14:6—Jesus is truth</a:t>
            </a:r>
          </a:p>
          <a:p>
            <a:r>
              <a:rPr lang="en-US" b="0" baseline="0" dirty="0" smtClean="0"/>
              <a:t>		John 16:13—The Spirit will guide you into all truth.</a:t>
            </a:r>
          </a:p>
          <a:p>
            <a:r>
              <a:rPr lang="en-US" b="0" baseline="0" dirty="0" smtClean="0"/>
              <a:t>		2 Timothy 2:15—God’s Word is truth (Scripture)</a:t>
            </a:r>
          </a:p>
          <a:p>
            <a:r>
              <a:rPr lang="en-US" b="0" baseline="0" dirty="0" smtClean="0"/>
              <a:t>		Romans 1:18-22—Unrighteous men suppress the truth.</a:t>
            </a:r>
          </a:p>
          <a:p>
            <a:r>
              <a:rPr lang="en-US" b="0" baseline="0" dirty="0" smtClean="0"/>
              <a:t>		John 8:32—God’s truth can make one free from sin.</a:t>
            </a:r>
            <a:endParaRPr lang="en-US" b="1" baseline="0" dirty="0" smtClean="0"/>
          </a:p>
          <a:p>
            <a:r>
              <a:rPr lang="en-US" b="1" baseline="0" dirty="0" smtClean="0"/>
              <a:t>Application Questions: </a:t>
            </a:r>
            <a:endParaRPr lang="en-US" b="0" baseline="0" dirty="0" smtClean="0"/>
          </a:p>
          <a:p>
            <a:r>
              <a:rPr lang="en-US" b="0" baseline="0" dirty="0" smtClean="0"/>
              <a:t>	What should be your response to God’s truth?</a:t>
            </a:r>
          </a:p>
          <a:p>
            <a:r>
              <a:rPr lang="en-US" b="0" baseline="0" dirty="0" smtClean="0"/>
              <a:t>	How does the truth of God affect your life?</a:t>
            </a:r>
          </a:p>
          <a:p>
            <a:r>
              <a:rPr lang="en-US" b="0" baseline="0" dirty="0" smtClean="0"/>
              <a:t>	How do you view God’s Word and the truth it contains?</a:t>
            </a:r>
          </a:p>
          <a:p>
            <a:r>
              <a:rPr lang="en-US" b="1" baseline="0" dirty="0" smtClean="0"/>
              <a:t>Application responses:</a:t>
            </a:r>
          </a:p>
          <a:p>
            <a:r>
              <a:rPr lang="en-US" b="1" baseline="0" dirty="0" smtClean="0"/>
              <a:t>	</a:t>
            </a:r>
            <a:r>
              <a:rPr lang="en-US" b="0" baseline="0" dirty="0" smtClean="0"/>
              <a:t>God’s Word is truth so I should be studying it</a:t>
            </a:r>
          </a:p>
          <a:p>
            <a:r>
              <a:rPr lang="en-US" b="0" baseline="0" dirty="0" smtClean="0"/>
              <a:t>	God’s truth should be the foundation of my life</a:t>
            </a:r>
          </a:p>
          <a:p>
            <a:r>
              <a:rPr lang="en-US" b="0" baseline="0" dirty="0" smtClean="0"/>
              <a:t>	God’s Word needs to permeate my life</a:t>
            </a:r>
          </a:p>
          <a:p>
            <a:r>
              <a:rPr lang="en-US" b="0" baseline="0" dirty="0" smtClean="0"/>
              <a:t>	I must share the truth of the gospel with others</a:t>
            </a:r>
          </a:p>
          <a:p>
            <a:r>
              <a:rPr lang="en-US" b="0" baseline="0" dirty="0" smtClean="0"/>
              <a:t>	God’s truth is powerful and can save.</a:t>
            </a:r>
            <a:endParaRPr lang="en-US" b="0" dirty="0"/>
          </a:p>
        </p:txBody>
      </p:sp>
      <p:sp>
        <p:nvSpPr>
          <p:cNvPr id="4" name="Slide Number Placeholder 3"/>
          <p:cNvSpPr>
            <a:spLocks noGrp="1"/>
          </p:cNvSpPr>
          <p:nvPr>
            <p:ph type="sldNum" sz="quarter" idx="10"/>
          </p:nvPr>
        </p:nvSpPr>
        <p:spPr/>
        <p:txBody>
          <a:bodyPr/>
          <a:lstStyle/>
          <a:p>
            <a:fld id="{93FA0767-2BF7-4398-8774-DDF337EA58A9}" type="slidenum">
              <a:rPr lang="en-US" smtClean="0"/>
              <a:t>22</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MERCY: </a:t>
            </a:r>
            <a:r>
              <a:rPr lang="en-US" b="0" baseline="0" dirty="0" smtClean="0"/>
              <a:t>is God’s compassion or forbearance upon those who have opposed His will</a:t>
            </a:r>
            <a:endParaRPr lang="en-US" b="1" baseline="0" dirty="0" smtClean="0"/>
          </a:p>
          <a:p>
            <a:endParaRPr lang="en-US" b="1" baseline="0" dirty="0" smtClean="0"/>
          </a:p>
          <a:p>
            <a:r>
              <a:rPr lang="en-US" b="1" baseline="0" dirty="0" smtClean="0"/>
              <a:t>Supplemental Verses:	</a:t>
            </a:r>
            <a:r>
              <a:rPr lang="en-US" b="0" baseline="0" dirty="0" smtClean="0"/>
              <a:t>Eph. 2:4-5—God being rich in mercy, saved us because of His great love.</a:t>
            </a:r>
          </a:p>
          <a:p>
            <a:r>
              <a:rPr lang="en-US" b="0" baseline="0" dirty="0" smtClean="0"/>
              <a:t>		1 Peter 1:3—God’s mercy is great and has cause us to be born again</a:t>
            </a:r>
          </a:p>
          <a:p>
            <a:r>
              <a:rPr lang="en-US" b="0" baseline="0" dirty="0" smtClean="0"/>
              <a:t>		Romans 3:25—Because of God’s forbearance, He passed over our sins</a:t>
            </a:r>
          </a:p>
          <a:p>
            <a:r>
              <a:rPr lang="en-US" b="0" baseline="0" dirty="0" smtClean="0"/>
              <a:t>		Eph. 4:2—We are exhorted to show forbearance to others.</a:t>
            </a:r>
            <a:endParaRPr lang="en-US" b="1" baseline="0" dirty="0" smtClean="0"/>
          </a:p>
          <a:p>
            <a:r>
              <a:rPr lang="en-US" b="1" baseline="0" dirty="0" smtClean="0"/>
              <a:t>Application Questions: </a:t>
            </a:r>
            <a:endParaRPr lang="en-US" b="0" baseline="0" dirty="0" smtClean="0"/>
          </a:p>
          <a:p>
            <a:r>
              <a:rPr lang="en-US" b="0" baseline="0" dirty="0" smtClean="0"/>
              <a:t>	How does the mercy of God affect your life?</a:t>
            </a:r>
          </a:p>
          <a:p>
            <a:r>
              <a:rPr lang="en-US" b="0" baseline="0" dirty="0" smtClean="0"/>
              <a:t>	Why is God’s mercy called “great mercy” in 1 Peter 1:3?</a:t>
            </a:r>
          </a:p>
          <a:p>
            <a:r>
              <a:rPr lang="en-US" b="0" baseline="0" dirty="0" smtClean="0"/>
              <a:t>	What is your response when you think upon God’s mercy?</a:t>
            </a:r>
          </a:p>
          <a:p>
            <a:r>
              <a:rPr lang="en-US" b="1" baseline="0" dirty="0" smtClean="0"/>
              <a:t>Application responses:</a:t>
            </a:r>
          </a:p>
          <a:p>
            <a:r>
              <a:rPr lang="en-US" b="1" baseline="0" dirty="0" smtClean="0"/>
              <a:t>	</a:t>
            </a:r>
            <a:r>
              <a:rPr lang="en-US" b="0" baseline="0" dirty="0" smtClean="0"/>
              <a:t>I am sinful and have violated God’s holiness. I am in need of God’s mercy</a:t>
            </a:r>
          </a:p>
          <a:p>
            <a:r>
              <a:rPr lang="en-US" b="0" baseline="0" dirty="0" smtClean="0"/>
              <a:t>	I am so thankful that God had mercy upon me and saved me</a:t>
            </a:r>
          </a:p>
          <a:p>
            <a:r>
              <a:rPr lang="en-US" b="0" baseline="0" dirty="0" smtClean="0"/>
              <a:t>	I am so thankful that God continues to have mercy upon me as every day I fall short of His holiness</a:t>
            </a:r>
          </a:p>
          <a:p>
            <a:r>
              <a:rPr lang="en-US" b="0" baseline="0" dirty="0" smtClean="0"/>
              <a:t>	I am not worthy of God’s mercy</a:t>
            </a:r>
          </a:p>
          <a:p>
            <a:r>
              <a:rPr lang="en-US" b="0" baseline="0" dirty="0" smtClean="0"/>
              <a:t>	Because God showed mercy to me, I should show mercy to others</a:t>
            </a:r>
            <a:endParaRPr lang="en-US" b="0" dirty="0"/>
          </a:p>
        </p:txBody>
      </p:sp>
      <p:sp>
        <p:nvSpPr>
          <p:cNvPr id="4" name="Slide Number Placeholder 3"/>
          <p:cNvSpPr>
            <a:spLocks noGrp="1"/>
          </p:cNvSpPr>
          <p:nvPr>
            <p:ph type="sldNum" sz="quarter" idx="10"/>
          </p:nvPr>
        </p:nvSpPr>
        <p:spPr/>
        <p:txBody>
          <a:bodyPr/>
          <a:lstStyle/>
          <a:p>
            <a:fld id="{93FA0767-2BF7-4398-8774-DDF337EA58A9}" type="slidenum">
              <a:rPr lang="en-US" smtClean="0"/>
              <a:t>23</a:t>
            </a:fld>
            <a:endParaRPr lang="en-US"/>
          </a:p>
        </p:txBody>
      </p:sp>
    </p:spTree>
    <p:extLst>
      <p:ext uri="{BB962C8B-B14F-4D97-AF65-F5344CB8AC3E}">
        <p14:creationId xmlns:p14="http://schemas.microsoft.com/office/powerpoint/2010/main" val="2540090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a:t>
            </a:r>
          </a:p>
          <a:p>
            <a:r>
              <a:rPr lang="en-US" dirty="0" smtClean="0"/>
              <a:t>	Fear</a:t>
            </a:r>
            <a:r>
              <a:rPr lang="en-US" baseline="0" dirty="0" smtClean="0"/>
              <a:t> God—Proverbs 9:10; Revelation 15:4 (to fear God is to revere and worship Him)</a:t>
            </a:r>
          </a:p>
          <a:p>
            <a:r>
              <a:rPr lang="en-US" baseline="0" dirty="0" smtClean="0"/>
              <a:t>	Desire to know God—Psalm 27:8</a:t>
            </a:r>
          </a:p>
          <a:p>
            <a:r>
              <a:rPr lang="en-US" baseline="0" dirty="0" smtClean="0"/>
              <a:t>	Proclaim God—1 Peter 2:9</a:t>
            </a:r>
          </a:p>
          <a:p>
            <a:endParaRPr lang="en-US" baseline="0" dirty="0" smtClean="0"/>
          </a:p>
          <a:p>
            <a:r>
              <a:rPr lang="en-US" baseline="0" dirty="0" smtClean="0"/>
              <a:t>Take some time to discuss the answers to the application questions in the final section.</a:t>
            </a:r>
          </a:p>
          <a:p>
            <a:r>
              <a:rPr lang="en-US" baseline="0" dirty="0" smtClean="0"/>
              <a:t>	These are issues we can benefit from pondering ahead of time, </a:t>
            </a:r>
          </a:p>
          <a:p>
            <a:r>
              <a:rPr lang="en-US" baseline="0" dirty="0" smtClean="0"/>
              <a:t>	rather than waiting until they happen and then try to figure out how we should respond</a:t>
            </a:r>
          </a:p>
          <a:p>
            <a:endParaRPr lang="en-US" baseline="0" dirty="0" smtClean="0"/>
          </a:p>
          <a:p>
            <a:r>
              <a:rPr lang="en-US" b="1" baseline="0" dirty="0" smtClean="0"/>
              <a:t>Final Exhortation, say: </a:t>
            </a:r>
            <a:r>
              <a:rPr lang="en-US" b="0" baseline="0" dirty="0" smtClean="0"/>
              <a:t> </a:t>
            </a:r>
            <a:r>
              <a:rPr lang="en-US" b="0" i="1" baseline="0" dirty="0" smtClean="0"/>
              <a:t>I want to exhort/encourage you to reflect upon God’s attributes when you pray.  </a:t>
            </a:r>
          </a:p>
          <a:p>
            <a:r>
              <a:rPr lang="en-US" b="0" i="1" baseline="0" dirty="0" smtClean="0"/>
              <a:t>	</a:t>
            </a:r>
            <a:endParaRPr lang="en-US" b="0" i="0" baseline="0" dirty="0" smtClean="0"/>
          </a:p>
          <a:p>
            <a:r>
              <a:rPr lang="en-US" b="1" i="0" baseline="0" dirty="0" smtClean="0"/>
              <a:t>Close</a:t>
            </a:r>
            <a:r>
              <a:rPr lang="en-US" b="0" i="0" baseline="0" dirty="0" smtClean="0"/>
              <a:t> with a time of prayer focusing on praising </a:t>
            </a:r>
            <a:r>
              <a:rPr lang="en-US" b="0" i="0" baseline="0" smtClean="0"/>
              <a:t>God’s attributes.</a:t>
            </a:r>
            <a:endParaRPr lang="en-US" b="1" dirty="0" smtClean="0"/>
          </a:p>
        </p:txBody>
      </p:sp>
      <p:sp>
        <p:nvSpPr>
          <p:cNvPr id="4" name="Slide Number Placeholder 3"/>
          <p:cNvSpPr>
            <a:spLocks noGrp="1"/>
          </p:cNvSpPr>
          <p:nvPr>
            <p:ph type="sldNum" sz="quarter" idx="10"/>
          </p:nvPr>
        </p:nvSpPr>
        <p:spPr/>
        <p:txBody>
          <a:bodyPr/>
          <a:lstStyle/>
          <a:p>
            <a:fld id="{93FA0767-2BF7-4398-8774-DDF337EA58A9}" type="slidenum">
              <a:rPr lang="en-US" smtClean="0"/>
              <a:t>24</a:t>
            </a:fld>
            <a:endParaRPr lang="en-US"/>
          </a:p>
        </p:txBody>
      </p:sp>
    </p:spTree>
    <p:extLst>
      <p:ext uri="{BB962C8B-B14F-4D97-AF65-F5344CB8AC3E}">
        <p14:creationId xmlns:p14="http://schemas.microsoft.com/office/powerpoint/2010/main" val="179955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baseline="0" dirty="0" smtClean="0"/>
              <a:t>The self- existence of GOD</a:t>
            </a:r>
          </a:p>
          <a:p>
            <a:pPr marL="1200150" lvl="1" indent="-742950">
              <a:buAutoNum type="alphaLcPeriod"/>
            </a:pPr>
            <a:r>
              <a:rPr lang="en-US" sz="4000" dirty="0" smtClean="0"/>
              <a:t>God’s existence is assumed- Genesis 1:1</a:t>
            </a:r>
          </a:p>
          <a:p>
            <a:pPr marL="1200150" lvl="1" indent="-742950">
              <a:buAutoNum type="alphaLcPeriod"/>
            </a:pPr>
            <a:r>
              <a:rPr lang="en-US" sz="4000" dirty="0" smtClean="0"/>
              <a:t>The significance of His title… “I AM”….. It implies</a:t>
            </a:r>
            <a:r>
              <a:rPr lang="en-US" sz="4000" baseline="0" dirty="0" smtClean="0"/>
              <a:t> self-existence– Exodus 3:14</a:t>
            </a:r>
            <a:endParaRPr lang="en-US" sz="4000" dirty="0" smtClean="0"/>
          </a:p>
          <a:p>
            <a:pPr marL="1200150" lvl="1" indent="-742950">
              <a:buAutoNum type="alphaLcPeriod"/>
            </a:pPr>
            <a:r>
              <a:rPr lang="en-US" sz="4000" dirty="0" smtClean="0"/>
              <a:t>God has existed since eternity–</a:t>
            </a:r>
            <a:r>
              <a:rPr lang="en-US" sz="4000" baseline="0" dirty="0" smtClean="0"/>
              <a:t> Isaiah 43:13</a:t>
            </a:r>
          </a:p>
          <a:p>
            <a:pPr marL="1200150" lvl="1" indent="-742950">
              <a:buAutoNum type="alphaLcPeriod"/>
            </a:pPr>
            <a:endParaRPr lang="en-US" sz="4000" baseline="0" dirty="0" smtClean="0"/>
          </a:p>
          <a:p>
            <a:pPr marL="1657350" lvl="2" indent="-742950">
              <a:buAutoNum type="alphaLcPeriod"/>
            </a:pPr>
            <a:r>
              <a:rPr lang="en-US" sz="4000" b="1" baseline="0" dirty="0" smtClean="0"/>
              <a:t>ASK: </a:t>
            </a:r>
            <a:r>
              <a:rPr lang="en-US" sz="4000" b="0" i="1" baseline="0" dirty="0" smtClean="0"/>
              <a:t>Why do men question the existence of GOD?  </a:t>
            </a:r>
          </a:p>
          <a:p>
            <a:pPr marL="1657350" lvl="2" indent="-742950">
              <a:buAutoNum type="alphaLcPeriod"/>
            </a:pPr>
            <a:r>
              <a:rPr lang="en-US" sz="4000" b="1" i="0" baseline="0" dirty="0" smtClean="0"/>
              <a:t>ASK: </a:t>
            </a:r>
            <a:r>
              <a:rPr lang="en-US" sz="4000" b="0" i="1" baseline="0" dirty="0" smtClean="0"/>
              <a:t>How has God revealed Himself to man?</a:t>
            </a:r>
          </a:p>
          <a:p>
            <a:pPr marL="1657350" marR="0" lvl="2" indent="-742950" algn="l" defTabSz="914400" rtl="0" eaLnBrk="1" fontAlgn="auto" latinLnBrk="0" hangingPunct="1">
              <a:lnSpc>
                <a:spcPct val="100000"/>
              </a:lnSpc>
              <a:spcBef>
                <a:spcPts val="0"/>
              </a:spcBef>
              <a:spcAft>
                <a:spcPts val="0"/>
              </a:spcAft>
              <a:buClrTx/>
              <a:buSzTx/>
              <a:buFontTx/>
              <a:buAutoNum type="alphaLcPeriod"/>
              <a:tabLst/>
              <a:defRPr/>
            </a:pPr>
            <a:r>
              <a:rPr lang="en-US" sz="4000" b="1" dirty="0" smtClean="0"/>
              <a:t>Look at:  </a:t>
            </a:r>
            <a:r>
              <a:rPr lang="en-US" sz="4000" dirty="0" smtClean="0"/>
              <a:t>Romans 1:18-22; 2:14-16</a:t>
            </a:r>
          </a:p>
          <a:p>
            <a:pPr marL="1657350" lvl="2" indent="-742950">
              <a:buAutoNum type="alphaLcPeriod"/>
            </a:pPr>
            <a:endParaRPr lang="en-US" sz="4000" b="1" i="0" dirty="0" smtClean="0"/>
          </a:p>
          <a:p>
            <a:endParaRPr lang="en-US" dirty="0"/>
          </a:p>
        </p:txBody>
      </p:sp>
      <p:sp>
        <p:nvSpPr>
          <p:cNvPr id="4" name="Slide Number Placeholder 3"/>
          <p:cNvSpPr>
            <a:spLocks noGrp="1"/>
          </p:cNvSpPr>
          <p:nvPr>
            <p:ph type="sldNum" sz="quarter" idx="10"/>
          </p:nvPr>
        </p:nvSpPr>
        <p:spPr/>
        <p:txBody>
          <a:bodyPr/>
          <a:lstStyle/>
          <a:p>
            <a:fld id="{93FA0767-2BF7-4398-8774-DDF337EA58A9}" type="slidenum">
              <a:rPr lang="en-US" smtClean="0"/>
              <a:t>3</a:t>
            </a:fld>
            <a:endParaRPr lang="en-US"/>
          </a:p>
        </p:txBody>
      </p:sp>
    </p:spTree>
    <p:extLst>
      <p:ext uri="{BB962C8B-B14F-4D97-AF65-F5344CB8AC3E}">
        <p14:creationId xmlns:p14="http://schemas.microsoft.com/office/powerpoint/2010/main" val="1799555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Talk about: </a:t>
            </a:r>
            <a:r>
              <a:rPr lang="en-US" b="0" baseline="0" dirty="0" smtClean="0"/>
              <a:t> How God has made Himself Evident within men– Romans 1:19</a:t>
            </a:r>
          </a:p>
          <a:p>
            <a:r>
              <a:rPr lang="en-US" b="0" baseline="0" dirty="0" smtClean="0"/>
              <a:t>	How God can be seen in His creation –Romans 1:20 (also Psalm 19:1)</a:t>
            </a:r>
          </a:p>
          <a:p>
            <a:r>
              <a:rPr lang="en-US" b="0" baseline="0" dirty="0" smtClean="0"/>
              <a:t>	How God has revealed Himself to men within their conscience—Romans 2:15</a:t>
            </a:r>
          </a:p>
          <a:p>
            <a:endParaRPr lang="en-US" b="1" baseline="0" dirty="0" smtClean="0"/>
          </a:p>
        </p:txBody>
      </p:sp>
      <p:sp>
        <p:nvSpPr>
          <p:cNvPr id="4" name="Slide Number Placeholder 3"/>
          <p:cNvSpPr>
            <a:spLocks noGrp="1"/>
          </p:cNvSpPr>
          <p:nvPr>
            <p:ph type="sldNum" sz="quarter" idx="10"/>
          </p:nvPr>
        </p:nvSpPr>
        <p:spPr/>
        <p:txBody>
          <a:bodyPr/>
          <a:lstStyle/>
          <a:p>
            <a:fld id="{93FA0767-2BF7-4398-8774-DDF337EA58A9}" type="slidenum">
              <a:rPr lang="en-US" smtClean="0"/>
              <a:t>4</a:t>
            </a:fld>
            <a:endParaRPr lang="en-US"/>
          </a:p>
        </p:txBody>
      </p:sp>
    </p:spTree>
    <p:extLst>
      <p:ext uri="{BB962C8B-B14F-4D97-AF65-F5344CB8AC3E}">
        <p14:creationId xmlns:p14="http://schemas.microsoft.com/office/powerpoint/2010/main" val="179955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Talk about: </a:t>
            </a:r>
            <a:r>
              <a:rPr lang="en-US" b="0" baseline="0" dirty="0" smtClean="0"/>
              <a:t> How God has revealed Himself to men within their conscience—Romans 2:15</a:t>
            </a:r>
          </a:p>
          <a:p>
            <a:endParaRPr lang="en-US" b="0" baseline="0" dirty="0" smtClean="0"/>
          </a:p>
          <a:p>
            <a:r>
              <a:rPr lang="en-US" b="1" baseline="0" dirty="0" smtClean="0"/>
              <a:t>Ask: </a:t>
            </a:r>
            <a:r>
              <a:rPr lang="en-US" b="0" baseline="0" dirty="0" smtClean="0"/>
              <a:t> </a:t>
            </a:r>
            <a:r>
              <a:rPr lang="en-US" b="0" i="1" baseline="0" dirty="0" smtClean="0"/>
              <a:t>“What is the result when men ignore God’s creative power, ignore their conscience, and turn from God?</a:t>
            </a:r>
          </a:p>
          <a:p>
            <a:r>
              <a:rPr lang="en-US" b="0" i="1" baseline="0" dirty="0" smtClean="0"/>
              <a:t>	</a:t>
            </a:r>
            <a:r>
              <a:rPr lang="en-US" b="1" i="1" baseline="0" dirty="0" smtClean="0"/>
              <a:t>Answer: </a:t>
            </a:r>
            <a:r>
              <a:rPr lang="en-US" b="1" i="0" baseline="0" dirty="0" smtClean="0"/>
              <a:t> Romans 1:21-22-- </a:t>
            </a:r>
            <a:r>
              <a:rPr lang="en-US" b="0" i="0" baseline="0" dirty="0" smtClean="0"/>
              <a:t> Their foolish hearts are darkened and they become fools. (See also Psalm 14:1)</a:t>
            </a:r>
          </a:p>
          <a:p>
            <a:endParaRPr lang="en-US" b="0" i="0"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93FA0767-2BF7-4398-8774-DDF337EA58A9}" type="slidenum">
              <a:rPr lang="en-US" smtClean="0"/>
              <a:t>5</a:t>
            </a:fld>
            <a:endParaRPr lang="en-US"/>
          </a:p>
        </p:txBody>
      </p:sp>
    </p:spTree>
    <p:extLst>
      <p:ext uri="{BB962C8B-B14F-4D97-AF65-F5344CB8AC3E}">
        <p14:creationId xmlns:p14="http://schemas.microsoft.com/office/powerpoint/2010/main" val="179955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Ask the Students for their answers to I,B in the lesson:</a:t>
            </a:r>
            <a:r>
              <a:rPr lang="en-US" b="0" i="0" baseline="0" dirty="0" smtClean="0"/>
              <a:t>  Talk about there being only one God.  (Isaiah 45:22 &amp; 44:6-8)</a:t>
            </a:r>
          </a:p>
          <a:p>
            <a:endParaRPr lang="en-US" b="0" i="0" baseline="0" dirty="0" smtClean="0"/>
          </a:p>
          <a:p>
            <a:r>
              <a:rPr lang="en-US" b="1" i="0" baseline="0" dirty="0" smtClean="0"/>
              <a:t>Note on the Trinity: </a:t>
            </a:r>
            <a:r>
              <a:rPr lang="en-US" b="0" i="0" baseline="0" dirty="0" smtClean="0"/>
              <a:t> Once you have established that there is only one God, it is interesting to note that God refers to Himself in the plural.  Note Genesis 1:26a and Genesis 3:22.  God refers to Himself as “Us” and “Our”.  </a:t>
            </a:r>
            <a:r>
              <a:rPr lang="en-US" b="1" i="0" baseline="0" dirty="0" smtClean="0"/>
              <a:t>Introduce The Trinity… </a:t>
            </a:r>
            <a:r>
              <a:rPr lang="en-US" b="0" i="0" baseline="0" dirty="0" smtClean="0"/>
              <a:t> this will be discussed further in lesson #7.  God the Father, God the Son, and God the Holy Spirit are three in one God!</a:t>
            </a:r>
          </a:p>
          <a:p>
            <a:endParaRPr lang="en-US" dirty="0" smtClean="0"/>
          </a:p>
          <a:p>
            <a:r>
              <a:rPr lang="en-US" sz="1200" dirty="0" smtClean="0"/>
              <a:t>The Father is in heaven– Matthew</a:t>
            </a:r>
            <a:r>
              <a:rPr lang="en-US" sz="1200" baseline="0" dirty="0" smtClean="0"/>
              <a:t> 6:9; 16:17</a:t>
            </a:r>
            <a:endParaRPr lang="en-US" sz="1200" dirty="0" smtClean="0"/>
          </a:p>
          <a:p>
            <a:r>
              <a:rPr lang="en-US" sz="1200" dirty="0" smtClean="0"/>
              <a:t>Christ is in heaven at the right hand of the Father</a:t>
            </a:r>
            <a:r>
              <a:rPr lang="en-US" sz="1200" baseline="0" dirty="0" smtClean="0"/>
              <a:t> –Hebrews 10:12</a:t>
            </a:r>
            <a:endParaRPr lang="en-US" sz="1200" dirty="0" smtClean="0"/>
          </a:p>
          <a:p>
            <a:r>
              <a:rPr lang="en-US" sz="1200" dirty="0" smtClean="0"/>
              <a:t>The Holy Spirit is ministering within believers –Romans</a:t>
            </a:r>
            <a:r>
              <a:rPr lang="en-US" sz="1200" baseline="0" dirty="0" smtClean="0"/>
              <a:t> 8:11; 1 Corinthians 3:16; John 14:26</a:t>
            </a:r>
            <a:endParaRPr lang="en-US" sz="1200" dirty="0" smtClean="0"/>
          </a:p>
          <a:p>
            <a:r>
              <a:rPr lang="en-US" sz="1200" dirty="0" smtClean="0"/>
              <a:t>God is an invisible spirit– John 4:24; Colossians</a:t>
            </a:r>
            <a:r>
              <a:rPr lang="en-US" sz="1200" baseline="0" dirty="0" smtClean="0"/>
              <a:t> 1:15</a:t>
            </a:r>
            <a:endParaRPr lang="en-US" sz="1200" dirty="0" smtClean="0"/>
          </a:p>
          <a:p>
            <a:r>
              <a:rPr lang="en-US" sz="1200" dirty="0" smtClean="0"/>
              <a:t>God’s glory can be seen—Exodus 24:16-17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FA0767-2BF7-4398-8774-DDF337EA58A9}" type="slidenum">
              <a:rPr lang="en-US" smtClean="0"/>
              <a:t>6</a:t>
            </a:fld>
            <a:endParaRPr lang="en-US"/>
          </a:p>
        </p:txBody>
      </p:sp>
    </p:spTree>
    <p:extLst>
      <p:ext uri="{BB962C8B-B14F-4D97-AF65-F5344CB8AC3E}">
        <p14:creationId xmlns:p14="http://schemas.microsoft.com/office/powerpoint/2010/main" val="179955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God wants us to know Him</a:t>
            </a:r>
            <a:r>
              <a:rPr lang="en-US" sz="1200" baseline="0" dirty="0" smtClean="0"/>
              <a:t> &amp; </a:t>
            </a:r>
            <a:r>
              <a:rPr lang="en-US" sz="1200" dirty="0" smtClean="0"/>
              <a:t>God wants us to pursue Him</a:t>
            </a:r>
          </a:p>
          <a:p>
            <a:r>
              <a:rPr lang="en-US" sz="1200" dirty="0" smtClean="0"/>
              <a:t>	This is why we study His Word</a:t>
            </a:r>
            <a:r>
              <a:rPr lang="en-US" sz="1200" baseline="0" dirty="0" smtClean="0"/>
              <a:t> –in order for us to better know Him.</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3FA0767-2BF7-4398-8774-DDF337EA58A9}" type="slidenum">
              <a:rPr lang="en-US" smtClean="0"/>
              <a:t>7</a:t>
            </a:fld>
            <a:endParaRPr lang="en-US"/>
          </a:p>
        </p:txBody>
      </p:sp>
    </p:spTree>
    <p:extLst>
      <p:ext uri="{BB962C8B-B14F-4D97-AF65-F5344CB8AC3E}">
        <p14:creationId xmlns:p14="http://schemas.microsoft.com/office/powerpoint/2010/main" val="179955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a:t>
            </a:r>
            <a:r>
              <a:rPr lang="en-US" b="1" baseline="0" dirty="0" smtClean="0"/>
              <a:t> </a:t>
            </a:r>
            <a:r>
              <a:rPr lang="en-US" b="0" baseline="0" dirty="0" smtClean="0"/>
              <a:t> The fear of God.  The fear of God should include practical aspects such as obedience to God’s commandments, falling before God in all humility, and praying.</a:t>
            </a:r>
          </a:p>
          <a:p>
            <a:r>
              <a:rPr lang="en-US" b="1" baseline="0" dirty="0" smtClean="0"/>
              <a:t>Ask: </a:t>
            </a:r>
            <a:r>
              <a:rPr lang="en-US" b="0" i="1" baseline="0" dirty="0" smtClean="0"/>
              <a:t>How does FEARING God Keep KNOWING God from becoming a casual relationship?</a:t>
            </a:r>
          </a:p>
          <a:p>
            <a:endParaRPr lang="en-US" b="0" i="1" baseline="0" dirty="0" smtClean="0"/>
          </a:p>
          <a:p>
            <a:r>
              <a:rPr lang="en-US" b="1" i="0" baseline="0" dirty="0" smtClean="0"/>
              <a:t>Transition: </a:t>
            </a:r>
            <a:r>
              <a:rPr lang="en-US" b="0" baseline="0" dirty="0" smtClean="0"/>
              <a:t>Knowing God also involves knowing God’s attributes or His characteristics.  That is what we will be discussing during the final portion of this lesson.</a:t>
            </a:r>
            <a:endParaRPr lang="en-US" b="1" i="0" dirty="0"/>
          </a:p>
        </p:txBody>
      </p:sp>
      <p:sp>
        <p:nvSpPr>
          <p:cNvPr id="4" name="Slide Number Placeholder 3"/>
          <p:cNvSpPr>
            <a:spLocks noGrp="1"/>
          </p:cNvSpPr>
          <p:nvPr>
            <p:ph type="sldNum" sz="quarter" idx="10"/>
          </p:nvPr>
        </p:nvSpPr>
        <p:spPr/>
        <p:txBody>
          <a:bodyPr/>
          <a:lstStyle/>
          <a:p>
            <a:fld id="{93FA0767-2BF7-4398-8774-DDF337EA58A9}" type="slidenum">
              <a:rPr lang="en-US" smtClean="0"/>
              <a:t>8</a:t>
            </a:fld>
            <a:endParaRPr lang="en-US"/>
          </a:p>
        </p:txBody>
      </p:sp>
    </p:spTree>
    <p:extLst>
      <p:ext uri="{BB962C8B-B14F-4D97-AF65-F5344CB8AC3E}">
        <p14:creationId xmlns:p14="http://schemas.microsoft.com/office/powerpoint/2010/main" val="179955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smtClean="0">
                <a:effectLst>
                  <a:outerShdw blurRad="38100" dist="38100" dir="2700000" algn="tl">
                    <a:srgbClr val="000000">
                      <a:alpha val="43137"/>
                    </a:srgbClr>
                  </a:outerShdw>
                </a:effectLst>
              </a:rPr>
              <a:t>Discuss</a:t>
            </a:r>
            <a:r>
              <a:rPr lang="en-US" sz="1200" b="0" i="0" dirty="0" smtClean="0">
                <a:effectLst>
                  <a:outerShdw blurRad="38100" dist="38100" dir="2700000" algn="tl">
                    <a:srgbClr val="000000">
                      <a:alpha val="43137"/>
                    </a:srgbClr>
                  </a:outerShdw>
                </a:effectLst>
              </a:rPr>
              <a:t>:</a:t>
            </a:r>
            <a:r>
              <a:rPr lang="en-US" sz="1200" b="0" i="0" baseline="0" dirty="0" smtClean="0">
                <a:effectLst>
                  <a:outerShdw blurRad="38100" dist="38100" dir="2700000" algn="tl">
                    <a:srgbClr val="000000">
                      <a:alpha val="43137"/>
                    </a:srgbClr>
                  </a:outerShdw>
                </a:effectLst>
              </a:rPr>
              <a:t> The special way in which God’s attributes are different from ours.  </a:t>
            </a:r>
          </a:p>
          <a:p>
            <a:r>
              <a:rPr lang="en-US" sz="1200" b="0" i="0" baseline="0" dirty="0" smtClean="0">
                <a:effectLst>
                  <a:outerShdw blurRad="38100" dist="38100" dir="2700000" algn="tl">
                    <a:srgbClr val="000000">
                      <a:alpha val="43137"/>
                    </a:srgbClr>
                  </a:outerShdw>
                </a:effectLst>
              </a:rPr>
              <a:t>	For example We cannot possess The following attributes of God…</a:t>
            </a:r>
          </a:p>
          <a:p>
            <a:pPr marL="365760" lvl="1" indent="0">
              <a:buNone/>
            </a:pPr>
            <a:r>
              <a:rPr lang="en-US" sz="1200" b="0" i="0" baseline="0"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Eternality– no beginning or end</a:t>
            </a:r>
          </a:p>
          <a:p>
            <a:pPr marL="365760" lvl="1" indent="0">
              <a:buNone/>
            </a:pPr>
            <a:r>
              <a:rPr lang="en-US" sz="4000" b="1" dirty="0" smtClean="0">
                <a:effectLst>
                  <a:outerShdw blurRad="38100" dist="38100" dir="2700000" algn="tl">
                    <a:srgbClr val="000000">
                      <a:alpha val="43137"/>
                    </a:srgbClr>
                  </a:outerShdw>
                </a:effectLst>
              </a:rPr>
              <a:t>		Omnipotence – God is all-powerful</a:t>
            </a:r>
          </a:p>
          <a:p>
            <a:pPr marL="365760" lvl="1" indent="0">
              <a:buNone/>
            </a:pPr>
            <a:r>
              <a:rPr lang="en-US" sz="4000" b="1" dirty="0" smtClean="0">
                <a:effectLst>
                  <a:outerShdw blurRad="38100" dist="38100" dir="2700000" algn="tl">
                    <a:srgbClr val="000000">
                      <a:alpha val="43137"/>
                    </a:srgbClr>
                  </a:outerShdw>
                </a:effectLst>
              </a:rPr>
              <a:t>		Sovereignty –God is supreme</a:t>
            </a:r>
          </a:p>
          <a:p>
            <a:pPr marL="365760" lvl="1" indent="0">
              <a:buNone/>
            </a:pPr>
            <a:r>
              <a:rPr lang="en-US" sz="4000" b="1" dirty="0" smtClean="0">
                <a:effectLst>
                  <a:outerShdw blurRad="38100" dist="38100" dir="2700000" algn="tl">
                    <a:srgbClr val="000000">
                      <a:alpha val="43137"/>
                    </a:srgbClr>
                  </a:outerShdw>
                </a:effectLst>
              </a:rPr>
              <a:t>		Omniscience –God is all-knowing</a:t>
            </a:r>
          </a:p>
          <a:p>
            <a:pPr marL="365760" lvl="1" indent="0">
              <a:buNone/>
            </a:pPr>
            <a:r>
              <a:rPr lang="en-US" sz="4000" b="1" dirty="0" smtClean="0">
                <a:effectLst>
                  <a:outerShdw blurRad="38100" dist="38100" dir="2700000" algn="tl">
                    <a:srgbClr val="000000">
                      <a:alpha val="43137"/>
                    </a:srgbClr>
                  </a:outerShdw>
                </a:effectLst>
              </a:rPr>
              <a:t>		Omnipresent—God is everywhere</a:t>
            </a:r>
          </a:p>
          <a:p>
            <a:endParaRPr lang="en-US" sz="1200" b="1" i="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93FA0767-2BF7-4398-8774-DDF337EA58A9}" type="slidenum">
              <a:rPr lang="en-US" smtClean="0"/>
              <a:t>9</a:t>
            </a:fld>
            <a:endParaRPr lang="en-US"/>
          </a:p>
        </p:txBody>
      </p:sp>
    </p:spTree>
    <p:extLst>
      <p:ext uri="{BB962C8B-B14F-4D97-AF65-F5344CB8AC3E}">
        <p14:creationId xmlns:p14="http://schemas.microsoft.com/office/powerpoint/2010/main" val="314814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22858"/>
            <a:ext cx="9067800" cy="5166955"/>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pPr/>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3" name="Rectangle 112"/>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1543050"/>
            <a:ext cx="4801394" cy="2115741"/>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22859"/>
            <a:ext cx="9067799" cy="363474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3233376"/>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3290526"/>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4603785"/>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8/16/2014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7" name="Rectangle 36"/>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426464"/>
            <a:ext cx="2377440" cy="10287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3" name="Rectangle 32"/>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428750"/>
            <a:ext cx="2377440" cy="10287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02870"/>
            <a:ext cx="8869680" cy="493776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34306"/>
            <a:ext cx="2133600" cy="273844"/>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8/16/2014</a:t>
            </a:fld>
            <a:endParaRPr lang="en-US"/>
          </a:p>
        </p:txBody>
      </p:sp>
      <p:sp>
        <p:nvSpPr>
          <p:cNvPr id="5" name="Footer Placeholder 4"/>
          <p:cNvSpPr>
            <a:spLocks noGrp="1"/>
          </p:cNvSpPr>
          <p:nvPr>
            <p:ph type="ftr" sz="quarter" idx="3"/>
          </p:nvPr>
        </p:nvSpPr>
        <p:spPr>
          <a:xfrm>
            <a:off x="2831123" y="4734306"/>
            <a:ext cx="3481754" cy="273844"/>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4734306"/>
            <a:ext cx="2133600" cy="273844"/>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 y="0"/>
            <a:ext cx="9148997" cy="5143500"/>
          </a:xfrm>
          <a:prstGeom prst="rect">
            <a:avLst/>
          </a:prstGeom>
        </p:spPr>
      </p:pic>
      <p:sp>
        <p:nvSpPr>
          <p:cNvPr id="4" name="Title 1"/>
          <p:cNvSpPr txBox="1">
            <a:spLocks/>
          </p:cNvSpPr>
          <p:nvPr/>
        </p:nvSpPr>
        <p:spPr>
          <a:xfrm>
            <a:off x="685800" y="707231"/>
            <a:ext cx="7772400" cy="1102519"/>
          </a:xfrm>
          <a:prstGeom prst="rect">
            <a:avLst/>
          </a:prstGeom>
        </p:spPr>
        <p:txBody>
          <a:bodyPr vert="horz" lIns="91440" tIns="45720" rIns="91440" bIns="45720" rtlCol="0" anchor="b">
            <a:noAutofit/>
            <a:scene3d>
              <a:camera prst="orthographicFront"/>
              <a:lightRig rig="threePt" dir="t"/>
            </a:scene3d>
            <a:sp3d extrusionH="57150">
              <a:bevelT w="38100" h="38100"/>
            </a:sp3d>
          </a:bodyPr>
          <a:lst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a:lstStyle>
          <a:p>
            <a:pPr algn="ctr"/>
            <a:r>
              <a:rPr lang="en-US" sz="8000" dirty="0" smtClean="0">
                <a:ln w="18415" cmpd="sng">
                  <a:solidFill>
                    <a:srgbClr val="FFFFFF"/>
                  </a:solidFill>
                  <a:prstDash val="solid"/>
                </a:ln>
                <a:solidFill>
                  <a:srgbClr val="FFFFFF"/>
                </a:solidFill>
                <a:effectLst>
                  <a:glow rad="101600">
                    <a:schemeClr val="bg1">
                      <a:lumMod val="75000"/>
                      <a:lumOff val="25000"/>
                      <a:alpha val="60000"/>
                    </a:schemeClr>
                  </a:glow>
                  <a:outerShdw blurRad="50800" dist="38100" dir="13500000" algn="br" rotWithShape="0">
                    <a:prstClr val="black">
                      <a:alpha val="40000"/>
                    </a:prstClr>
                  </a:outerShdw>
                </a:effectLst>
                <a:latin typeface="Abyssinica SIL" panose="02000603020000020004" pitchFamily="2" charset="0"/>
              </a:rPr>
              <a:t>Heritage Basics</a:t>
            </a:r>
            <a:endParaRPr lang="en-US" sz="8000" dirty="0">
              <a:ln w="18415" cmpd="sng">
                <a:solidFill>
                  <a:srgbClr val="FFFFFF"/>
                </a:solidFill>
                <a:prstDash val="solid"/>
              </a:ln>
              <a:solidFill>
                <a:srgbClr val="FFFFFF"/>
              </a:solidFill>
              <a:effectLst>
                <a:glow rad="101600">
                  <a:schemeClr val="bg1">
                    <a:lumMod val="75000"/>
                    <a:lumOff val="25000"/>
                    <a:alpha val="60000"/>
                  </a:schemeClr>
                </a:glow>
                <a:outerShdw blurRad="50800" dist="38100" dir="13500000" algn="br" rotWithShape="0">
                  <a:prstClr val="black">
                    <a:alpha val="40000"/>
                  </a:prstClr>
                </a:outerShdw>
              </a:effectLst>
              <a:latin typeface="Abyssinica SIL" panose="02000603020000020004" pitchFamily="2" charset="0"/>
            </a:endParaRPr>
          </a:p>
        </p:txBody>
      </p:sp>
      <p:sp>
        <p:nvSpPr>
          <p:cNvPr id="5" name="Subtitle 2"/>
          <p:cNvSpPr txBox="1">
            <a:spLocks/>
          </p:cNvSpPr>
          <p:nvPr/>
        </p:nvSpPr>
        <p:spPr>
          <a:xfrm>
            <a:off x="457201" y="2714625"/>
            <a:ext cx="8229600" cy="1076325"/>
          </a:xfrm>
          <a:prstGeom prst="rect">
            <a:avLst/>
          </a:prstGeom>
          <a:scene3d>
            <a:camera prst="perspectiveAbove"/>
            <a:lightRig rig="glow" dir="t">
              <a:rot lat="0" lon="0" rev="13200000"/>
            </a:lightRig>
          </a:scene3d>
          <a:sp3d prstMaterial="dkEdge">
            <a:bevelT w="63500" h="50800" prst="relaxedInset"/>
          </a:sp3d>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buNone/>
            </a:pP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Lesson </a:t>
            </a:r>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3</a:t>
            </a: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GOD</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Tree>
    <p:extLst>
      <p:ext uri="{BB962C8B-B14F-4D97-AF65-F5344CB8AC3E}">
        <p14:creationId xmlns:p14="http://schemas.microsoft.com/office/powerpoint/2010/main" val="341877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sz="4800" dirty="0" smtClean="0"/>
              <a:t>God’s Attributes</a:t>
            </a:r>
            <a:endParaRPr lang="en-US" sz="4800" dirty="0"/>
          </a:p>
        </p:txBody>
      </p:sp>
      <p:sp>
        <p:nvSpPr>
          <p:cNvPr id="3" name="Content Placeholder 2"/>
          <p:cNvSpPr>
            <a:spLocks noGrp="1"/>
          </p:cNvSpPr>
          <p:nvPr>
            <p:ph idx="1"/>
          </p:nvPr>
        </p:nvSpPr>
        <p:spPr>
          <a:xfrm>
            <a:off x="457200" y="1200150"/>
            <a:ext cx="8229600" cy="3943349"/>
          </a:xfrm>
        </p:spPr>
        <p:txBody>
          <a:bodyPr>
            <a:normAutofit/>
          </a:bodyPr>
          <a:lstStyle/>
          <a:p>
            <a:pPr marL="365760" lvl="1" indent="0">
              <a:buNone/>
            </a:pPr>
            <a:r>
              <a:rPr lang="en-US" sz="4000" b="1" dirty="0" smtClean="0">
                <a:effectLst>
                  <a:outerShdw blurRad="38100" dist="38100" dir="2700000" algn="tl">
                    <a:srgbClr val="000000">
                      <a:alpha val="43137"/>
                    </a:srgbClr>
                  </a:outerShdw>
                </a:effectLst>
              </a:rPr>
              <a:t>Holiness</a:t>
            </a:r>
          </a:p>
          <a:p>
            <a:pPr marL="365760" lvl="1" indent="0">
              <a:buNone/>
            </a:pPr>
            <a:r>
              <a:rPr lang="en-US" sz="4000" b="1" dirty="0" smtClean="0">
                <a:effectLst>
                  <a:outerShdw blurRad="38100" dist="38100" dir="2700000" algn="tl">
                    <a:srgbClr val="000000">
                      <a:alpha val="43137"/>
                    </a:srgbClr>
                  </a:outerShdw>
                </a:effectLst>
              </a:rPr>
              <a:t>Righteousness and Justice</a:t>
            </a:r>
          </a:p>
          <a:p>
            <a:pPr marL="365760" lvl="1" indent="0">
              <a:buNone/>
            </a:pPr>
            <a:r>
              <a:rPr lang="en-US" sz="4000" b="1" dirty="0" smtClean="0">
                <a:effectLst>
                  <a:outerShdw blurRad="38100" dist="38100" dir="2700000" algn="tl">
                    <a:srgbClr val="000000">
                      <a:alpha val="43137"/>
                    </a:srgbClr>
                  </a:outerShdw>
                </a:effectLst>
              </a:rPr>
              <a:t>Love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07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sz="4800" dirty="0"/>
              <a:t>H</a:t>
            </a:r>
            <a:r>
              <a:rPr lang="en-US" sz="4800" dirty="0" smtClean="0"/>
              <a:t>armony of God’s Attributes</a:t>
            </a:r>
            <a:endParaRPr lang="en-US" sz="4800" dirty="0"/>
          </a:p>
        </p:txBody>
      </p:sp>
      <p:sp>
        <p:nvSpPr>
          <p:cNvPr id="3" name="Content Placeholder 2"/>
          <p:cNvSpPr>
            <a:spLocks noGrp="1"/>
          </p:cNvSpPr>
          <p:nvPr>
            <p:ph idx="1"/>
          </p:nvPr>
        </p:nvSpPr>
        <p:spPr>
          <a:xfrm>
            <a:off x="457200" y="1200150"/>
            <a:ext cx="8229600" cy="3943349"/>
          </a:xfrm>
        </p:spPr>
        <p:txBody>
          <a:bodyPr>
            <a:normAutofit/>
          </a:bodyPr>
          <a:lstStyle/>
          <a:p>
            <a:pPr marL="365760" lvl="1" indent="0">
              <a:buNone/>
            </a:pPr>
            <a:r>
              <a:rPr lang="en-US" sz="4000" b="1" dirty="0" smtClean="0">
                <a:effectLst>
                  <a:outerShdw blurRad="38100" dist="38100" dir="2700000" algn="tl">
                    <a:srgbClr val="000000">
                      <a:alpha val="43137"/>
                    </a:srgbClr>
                  </a:outerShdw>
                </a:effectLst>
              </a:rPr>
              <a:t>All of God’s attributes work together in perfect harmony.</a:t>
            </a:r>
          </a:p>
          <a:p>
            <a:pPr marL="365760" lvl="1" indent="0">
              <a:buNone/>
            </a:pPr>
            <a:r>
              <a:rPr lang="en-US" sz="4000" b="1" dirty="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For example: God is love and yet God is also just…</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3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Tree>
    <p:extLst>
      <p:ext uri="{BB962C8B-B14F-4D97-AF65-F5344CB8AC3E}">
        <p14:creationId xmlns:p14="http://schemas.microsoft.com/office/powerpoint/2010/main" val="976472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HOLINESS</a:t>
            </a:r>
            <a:endParaRPr lang="en-US" sz="4000" dirty="0"/>
          </a:p>
        </p:txBody>
      </p:sp>
    </p:spTree>
    <p:extLst>
      <p:ext uri="{BB962C8B-B14F-4D97-AF65-F5344CB8AC3E}">
        <p14:creationId xmlns:p14="http://schemas.microsoft.com/office/powerpoint/2010/main" val="55217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Righteousness and Justice</a:t>
            </a:r>
            <a:endParaRPr lang="en-US" sz="4000" dirty="0"/>
          </a:p>
        </p:txBody>
      </p:sp>
    </p:spTree>
    <p:extLst>
      <p:ext uri="{BB962C8B-B14F-4D97-AF65-F5344CB8AC3E}">
        <p14:creationId xmlns:p14="http://schemas.microsoft.com/office/powerpoint/2010/main" val="3737224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Sovereignty</a:t>
            </a:r>
            <a:endParaRPr lang="en-US" sz="4000" dirty="0"/>
          </a:p>
        </p:txBody>
      </p:sp>
    </p:spTree>
    <p:extLst>
      <p:ext uri="{BB962C8B-B14F-4D97-AF65-F5344CB8AC3E}">
        <p14:creationId xmlns:p14="http://schemas.microsoft.com/office/powerpoint/2010/main" val="3432932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Eternality</a:t>
            </a:r>
            <a:endParaRPr lang="en-US" sz="4000" dirty="0"/>
          </a:p>
        </p:txBody>
      </p:sp>
    </p:spTree>
    <p:extLst>
      <p:ext uri="{BB962C8B-B14F-4D97-AF65-F5344CB8AC3E}">
        <p14:creationId xmlns:p14="http://schemas.microsoft.com/office/powerpoint/2010/main" val="396655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Immutability</a:t>
            </a:r>
            <a:endParaRPr lang="en-US" sz="4000" dirty="0"/>
          </a:p>
        </p:txBody>
      </p:sp>
    </p:spTree>
    <p:extLst>
      <p:ext uri="{BB962C8B-B14F-4D97-AF65-F5344CB8AC3E}">
        <p14:creationId xmlns:p14="http://schemas.microsoft.com/office/powerpoint/2010/main" val="1024535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Omniscience</a:t>
            </a:r>
            <a:endParaRPr lang="en-US" sz="4000" dirty="0"/>
          </a:p>
        </p:txBody>
      </p:sp>
    </p:spTree>
    <p:extLst>
      <p:ext uri="{BB962C8B-B14F-4D97-AF65-F5344CB8AC3E}">
        <p14:creationId xmlns:p14="http://schemas.microsoft.com/office/powerpoint/2010/main" val="2633937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Omnipresence</a:t>
            </a:r>
            <a:endParaRPr lang="en-US" sz="4000" dirty="0"/>
          </a:p>
        </p:txBody>
      </p:sp>
    </p:spTree>
    <p:extLst>
      <p:ext uri="{BB962C8B-B14F-4D97-AF65-F5344CB8AC3E}">
        <p14:creationId xmlns:p14="http://schemas.microsoft.com/office/powerpoint/2010/main" val="123521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2" name="Title 1"/>
          <p:cNvSpPr>
            <a:spLocks noGrp="1"/>
          </p:cNvSpPr>
          <p:nvPr>
            <p:ph type="title"/>
          </p:nvPr>
        </p:nvSpPr>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spc="0" dirty="0" smtClean="0">
                <a:ln w="50800"/>
                <a:solidFill>
                  <a:schemeClr val="bg1">
                    <a:shade val="50000"/>
                  </a:schemeClr>
                </a:solidFill>
              </a:rPr>
              <a:t>Scripture Memory Verse</a:t>
            </a:r>
            <a:endParaRPr lang="en-US" spc="0" dirty="0">
              <a:ln w="50800"/>
              <a:solidFill>
                <a:schemeClr val="bg1">
                  <a:shade val="50000"/>
                </a:schemeClr>
              </a:solidFill>
            </a:endParaRPr>
          </a:p>
        </p:txBody>
      </p:sp>
      <p:sp>
        <p:nvSpPr>
          <p:cNvPr id="3" name="Content Placeholder 2"/>
          <p:cNvSpPr>
            <a:spLocks noGrp="1"/>
          </p:cNvSpPr>
          <p:nvPr>
            <p:ph idx="1"/>
          </p:nvPr>
        </p:nvSpPr>
        <p:spPr/>
        <p:txBody>
          <a:bodyPr>
            <a:normAutofit lnSpcReduction="10000"/>
            <a:scene3d>
              <a:camera prst="orthographicFront"/>
              <a:lightRig rig="balanced" dir="t">
                <a:rot lat="0" lon="0" rev="2100000"/>
              </a:lightRig>
            </a:scene3d>
            <a:sp3d extrusionH="57150" prstMaterial="metal">
              <a:bevelT w="38100" h="25400"/>
              <a:contourClr>
                <a:schemeClr val="bg2"/>
              </a:contourClr>
            </a:sp3d>
          </a:bodyPr>
          <a:lstStyle/>
          <a:p>
            <a:r>
              <a:rPr lang="en-US" sz="3600" b="1" dirty="0" smtClean="0">
                <a:ln w="50800"/>
                <a:solidFill>
                  <a:schemeClr val="bg1">
                    <a:shade val="50000"/>
                  </a:schemeClr>
                </a:solidFill>
              </a:rPr>
              <a:t>1 Chronicles 29:11</a:t>
            </a:r>
            <a:endParaRPr lang="en-US" sz="3600" b="1" dirty="0">
              <a:ln w="50800"/>
              <a:solidFill>
                <a:schemeClr val="bg1">
                  <a:shade val="50000"/>
                </a:schemeClr>
              </a:solidFill>
            </a:endParaRPr>
          </a:p>
          <a:p>
            <a:pPr marL="0" indent="0" algn="ctr">
              <a:buNone/>
            </a:pPr>
            <a:r>
              <a:rPr lang="en-US" sz="3600" b="1" i="1" dirty="0" smtClean="0">
                <a:ln w="50800"/>
                <a:solidFill>
                  <a:schemeClr val="bg1">
                    <a:shade val="50000"/>
                  </a:schemeClr>
                </a:solidFill>
                <a:effectLst>
                  <a:outerShdw blurRad="38100" dist="38100" dir="2700000" algn="tl">
                    <a:srgbClr val="000000">
                      <a:alpha val="43137"/>
                    </a:srgbClr>
                  </a:outerShdw>
                </a:effectLst>
              </a:rPr>
              <a:t>Yours</a:t>
            </a:r>
            <a:r>
              <a:rPr lang="en-US" sz="3600" b="1" i="1" dirty="0">
                <a:ln w="50800"/>
                <a:solidFill>
                  <a:schemeClr val="bg1">
                    <a:shade val="50000"/>
                  </a:schemeClr>
                </a:solidFill>
                <a:effectLst>
                  <a:outerShdw blurRad="38100" dist="38100" dir="2700000" algn="tl">
                    <a:srgbClr val="000000">
                      <a:alpha val="43137"/>
                    </a:srgbClr>
                  </a:outerShdw>
                </a:effectLst>
              </a:rPr>
              <a:t>, O Lord, is the greatness and the power and the glory and the victory and the majesty, indeed everything that is in the heavens and the earth; Yours is the dominion, O Lord, and You exalt Yourself as head over all. </a:t>
            </a:r>
            <a:endParaRPr lang="en-US" sz="3600" b="1" dirty="0">
              <a:ln w="50800"/>
              <a:solidFill>
                <a:schemeClr val="bg1">
                  <a:shade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78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Omnipotence</a:t>
            </a:r>
            <a:endParaRPr lang="en-US" sz="4000" dirty="0"/>
          </a:p>
        </p:txBody>
      </p:sp>
    </p:spTree>
    <p:extLst>
      <p:ext uri="{BB962C8B-B14F-4D97-AF65-F5344CB8AC3E}">
        <p14:creationId xmlns:p14="http://schemas.microsoft.com/office/powerpoint/2010/main" val="570545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Love</a:t>
            </a:r>
            <a:endParaRPr lang="en-US" sz="4000" dirty="0"/>
          </a:p>
        </p:txBody>
      </p:sp>
    </p:spTree>
    <p:extLst>
      <p:ext uri="{BB962C8B-B14F-4D97-AF65-F5344CB8AC3E}">
        <p14:creationId xmlns:p14="http://schemas.microsoft.com/office/powerpoint/2010/main" val="1982377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Truth</a:t>
            </a:r>
            <a:endParaRPr lang="en-US" sz="4000" dirty="0"/>
          </a:p>
        </p:txBody>
      </p:sp>
    </p:spTree>
    <p:extLst>
      <p:ext uri="{BB962C8B-B14F-4D97-AF65-F5344CB8AC3E}">
        <p14:creationId xmlns:p14="http://schemas.microsoft.com/office/powerpoint/2010/main" val="2161122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6" y="2186"/>
            <a:ext cx="9140114" cy="5141314"/>
          </a:xfrm>
        </p:spPr>
      </p:pic>
      <p:sp>
        <p:nvSpPr>
          <p:cNvPr id="2" name="Title 1"/>
          <p:cNvSpPr>
            <a:spLocks noGrp="1"/>
          </p:cNvSpPr>
          <p:nvPr>
            <p:ph type="title"/>
          </p:nvPr>
        </p:nvSpPr>
        <p:spPr/>
        <p:txBody>
          <a:bodyPr/>
          <a:lstStyle/>
          <a:p>
            <a:pPr algn="ctr"/>
            <a:r>
              <a:rPr lang="en-US" dirty="0">
                <a:latin typeface="AR JULIAN" panose="02000000000000000000" pitchFamily="2" charset="0"/>
              </a:rPr>
              <a:t>THE ATTRIBUTES OF GOD</a:t>
            </a:r>
          </a:p>
        </p:txBody>
      </p:sp>
      <p:sp>
        <p:nvSpPr>
          <p:cNvPr id="10" name="Rectangle 9"/>
          <p:cNvSpPr/>
          <p:nvPr/>
        </p:nvSpPr>
        <p:spPr>
          <a:xfrm>
            <a:off x="304800" y="1733550"/>
            <a:ext cx="8534399" cy="707886"/>
          </a:xfrm>
          <a:prstGeom prst="rect">
            <a:avLst/>
          </a:prstGeom>
        </p:spPr>
        <p:txBody>
          <a:bodyPr wrap="square">
            <a:spAutoFit/>
          </a:bodyPr>
          <a:lstStyle/>
          <a:p>
            <a:pPr algn="ctr"/>
            <a:r>
              <a:rPr lang="en-US" sz="4000" dirty="0" smtClean="0">
                <a:latin typeface="AR JULIAN" panose="02000000000000000000" pitchFamily="2" charset="0"/>
              </a:rPr>
              <a:t>Mercy</a:t>
            </a:r>
            <a:endParaRPr lang="en-US" sz="4000" dirty="0"/>
          </a:p>
        </p:txBody>
      </p:sp>
    </p:spTree>
    <p:extLst>
      <p:ext uri="{BB962C8B-B14F-4D97-AF65-F5344CB8AC3E}">
        <p14:creationId xmlns:p14="http://schemas.microsoft.com/office/powerpoint/2010/main" val="4055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a:t>
            </a:r>
            <a:endParaRPr lang="en-US" dirty="0"/>
          </a:p>
        </p:txBody>
      </p:sp>
      <p:sp>
        <p:nvSpPr>
          <p:cNvPr id="3" name="Content Placeholder 2"/>
          <p:cNvSpPr>
            <a:spLocks noGrp="1"/>
          </p:cNvSpPr>
          <p:nvPr>
            <p:ph idx="1"/>
          </p:nvPr>
        </p:nvSpPr>
        <p:spPr/>
        <p:txBody>
          <a:bodyPr>
            <a:normAutofit/>
          </a:bodyPr>
          <a:lstStyle/>
          <a:p>
            <a:r>
              <a:rPr lang="en-US" sz="3600" dirty="0" smtClean="0"/>
              <a:t>Fear God</a:t>
            </a:r>
          </a:p>
          <a:p>
            <a:r>
              <a:rPr lang="en-US" sz="3600" dirty="0" smtClean="0"/>
              <a:t>Desire to know God</a:t>
            </a:r>
          </a:p>
          <a:p>
            <a:r>
              <a:rPr lang="en-US" sz="3600" dirty="0" smtClean="0"/>
              <a:t>Proclaim God</a:t>
            </a:r>
            <a:endParaRPr lang="en-US" sz="3200" dirty="0"/>
          </a:p>
          <a:p>
            <a:endParaRPr lang="en-US" sz="3600" dirty="0"/>
          </a:p>
        </p:txBody>
      </p:sp>
    </p:spTree>
    <p:extLst>
      <p:ext uri="{BB962C8B-B14F-4D97-AF65-F5344CB8AC3E}">
        <p14:creationId xmlns:p14="http://schemas.microsoft.com/office/powerpoint/2010/main" val="171933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0"/>
            <a:ext cx="8229600" cy="3394472"/>
          </a:xfrm>
        </p:spPr>
        <p:txBody>
          <a:bodyPr>
            <a:normAutofit/>
          </a:bodyPr>
          <a:lstStyle/>
          <a:p>
            <a:pPr marL="0" indent="0" algn="ctr">
              <a:buNone/>
            </a:pPr>
            <a:endParaRPr lang="en-US" sz="4000"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205875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 y="0"/>
            <a:ext cx="9148997" cy="5143500"/>
          </a:xfrm>
          <a:prstGeom prst="rect">
            <a:avLst/>
          </a:prstGeom>
        </p:spPr>
      </p:pic>
    </p:spTree>
    <p:extLst>
      <p:ext uri="{BB962C8B-B14F-4D97-AF65-F5344CB8AC3E}">
        <p14:creationId xmlns:p14="http://schemas.microsoft.com/office/powerpoint/2010/main" val="3932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Give Us Clean Hands</a:t>
            </a:r>
            <a:endParaRPr lang="en-US" sz="4800" dirty="0"/>
          </a:p>
        </p:txBody>
      </p:sp>
      <p:sp>
        <p:nvSpPr>
          <p:cNvPr id="3" name="Content Placeholder 2"/>
          <p:cNvSpPr>
            <a:spLocks noGrp="1"/>
          </p:cNvSpPr>
          <p:nvPr>
            <p:ph idx="1"/>
          </p:nvPr>
        </p:nvSpPr>
        <p:spPr>
          <a:xfrm>
            <a:off x="457200" y="1123950"/>
            <a:ext cx="8229600" cy="3394472"/>
          </a:xfrm>
        </p:spPr>
        <p:txBody>
          <a:bodyPr>
            <a:normAutofit/>
          </a:bodyPr>
          <a:lstStyle/>
          <a:p>
            <a:pPr marL="0" indent="0" algn="ctr">
              <a:buNone/>
            </a:pPr>
            <a:r>
              <a:rPr lang="en-US" sz="4000" dirty="0" smtClean="0"/>
              <a:t>We bow our hearts We bend our knees</a:t>
            </a:r>
          </a:p>
          <a:p>
            <a:pPr marL="0" indent="0" algn="ctr">
              <a:buNone/>
            </a:pPr>
            <a:r>
              <a:rPr lang="en-US" sz="4000" dirty="0" smtClean="0"/>
              <a:t>Oh Spirit come make us humble</a:t>
            </a:r>
          </a:p>
          <a:p>
            <a:pPr marL="0" indent="0" algn="ctr">
              <a:buNone/>
            </a:pPr>
            <a:r>
              <a:rPr lang="en-US" sz="4000" dirty="0" smtClean="0"/>
              <a:t>We turn our eyes from evil things</a:t>
            </a:r>
          </a:p>
          <a:p>
            <a:pPr marL="0" indent="0" algn="ctr">
              <a:buNone/>
            </a:pPr>
            <a:r>
              <a:rPr lang="en-US" sz="4000" dirty="0" smtClean="0"/>
              <a:t>Oh Lord we cast down our idols</a:t>
            </a:r>
            <a:endParaRPr lang="en-US" sz="4000" dirty="0"/>
          </a:p>
        </p:txBody>
      </p:sp>
    </p:spTree>
    <p:extLst>
      <p:ext uri="{BB962C8B-B14F-4D97-AF65-F5344CB8AC3E}">
        <p14:creationId xmlns:p14="http://schemas.microsoft.com/office/powerpoint/2010/main" val="2014448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Give Us Clean Hands</a:t>
            </a:r>
            <a:endParaRPr lang="en-US" sz="4800" dirty="0"/>
          </a:p>
        </p:txBody>
      </p:sp>
      <p:sp>
        <p:nvSpPr>
          <p:cNvPr id="3" name="Content Placeholder 2"/>
          <p:cNvSpPr>
            <a:spLocks noGrp="1"/>
          </p:cNvSpPr>
          <p:nvPr>
            <p:ph idx="1"/>
          </p:nvPr>
        </p:nvSpPr>
        <p:spPr>
          <a:xfrm>
            <a:off x="457200" y="1123950"/>
            <a:ext cx="8229600" cy="3810000"/>
          </a:xfrm>
        </p:spPr>
        <p:txBody>
          <a:bodyPr>
            <a:normAutofit fontScale="92500"/>
          </a:bodyPr>
          <a:lstStyle/>
          <a:p>
            <a:pPr marL="0" indent="0" algn="ctr">
              <a:buNone/>
            </a:pPr>
            <a:r>
              <a:rPr lang="en-US" sz="4000" dirty="0" smtClean="0"/>
              <a:t>Give us clean hands give us pure hearts</a:t>
            </a:r>
          </a:p>
          <a:p>
            <a:pPr marL="0" indent="0" algn="ctr">
              <a:buNone/>
            </a:pPr>
            <a:r>
              <a:rPr lang="en-US" sz="4000" dirty="0" smtClean="0"/>
              <a:t>Let us not lift our souls to another </a:t>
            </a:r>
            <a:r>
              <a:rPr lang="en-US" sz="2800" dirty="0" smtClean="0"/>
              <a:t>(repeat)</a:t>
            </a:r>
            <a:endParaRPr lang="en-US" sz="2800" dirty="0"/>
          </a:p>
          <a:p>
            <a:pPr marL="0" indent="0" algn="ctr">
              <a:buNone/>
            </a:pPr>
            <a:endParaRPr lang="en-US" sz="3600" dirty="0" smtClean="0"/>
          </a:p>
          <a:p>
            <a:pPr marL="0" indent="0" algn="ctr">
              <a:buNone/>
            </a:pPr>
            <a:r>
              <a:rPr lang="en-US" sz="3600" dirty="0" smtClean="0"/>
              <a:t>And oh God let us be a generation that seeks</a:t>
            </a:r>
          </a:p>
          <a:p>
            <a:pPr marL="0" indent="0" algn="ctr">
              <a:buNone/>
            </a:pPr>
            <a:r>
              <a:rPr lang="en-US" sz="3600" dirty="0" smtClean="0"/>
              <a:t>That seeks your face oh God of Jacob </a:t>
            </a:r>
            <a:r>
              <a:rPr lang="en-US" sz="2800" dirty="0" smtClean="0"/>
              <a:t>(repeat</a:t>
            </a:r>
            <a:endParaRPr lang="en-US" sz="2800" dirty="0"/>
          </a:p>
        </p:txBody>
      </p:sp>
    </p:spTree>
    <p:extLst>
      <p:ext uri="{BB962C8B-B14F-4D97-AF65-F5344CB8AC3E}">
        <p14:creationId xmlns:p14="http://schemas.microsoft.com/office/powerpoint/2010/main" val="554344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Self-existence of GOD</a:t>
            </a:r>
            <a:endParaRPr lang="en-US" dirty="0"/>
          </a:p>
        </p:txBody>
      </p:sp>
      <p:sp>
        <p:nvSpPr>
          <p:cNvPr id="3" name="Content Placeholder 2"/>
          <p:cNvSpPr>
            <a:spLocks noGrp="1"/>
          </p:cNvSpPr>
          <p:nvPr>
            <p:ph idx="1"/>
          </p:nvPr>
        </p:nvSpPr>
        <p:spPr/>
        <p:txBody>
          <a:bodyPr>
            <a:normAutofit/>
          </a:bodyPr>
          <a:lstStyle/>
          <a:p>
            <a:r>
              <a:rPr lang="en-US" sz="3600" dirty="0" smtClean="0"/>
              <a:t>God’s existence is assumed</a:t>
            </a:r>
          </a:p>
          <a:p>
            <a:r>
              <a:rPr lang="en-US" sz="3600" dirty="0" smtClean="0"/>
              <a:t>The significance of His title… “I AM”</a:t>
            </a:r>
          </a:p>
          <a:p>
            <a:r>
              <a:rPr lang="en-US" sz="3600" dirty="0" smtClean="0"/>
              <a:t>God has existed since eternity</a:t>
            </a:r>
          </a:p>
          <a:p>
            <a:pPr lvl="1"/>
            <a:r>
              <a:rPr lang="en-US" sz="3200" dirty="0"/>
              <a:t>Look at Romans 1:18-22; 2:14-16</a:t>
            </a:r>
          </a:p>
          <a:p>
            <a:endParaRPr lang="en-US" sz="3600" dirty="0"/>
          </a:p>
        </p:txBody>
      </p:sp>
    </p:spTree>
    <p:extLst>
      <p:ext uri="{BB962C8B-B14F-4D97-AF65-F5344CB8AC3E}">
        <p14:creationId xmlns:p14="http://schemas.microsoft.com/office/powerpoint/2010/main" val="29861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Content Placeholder 2"/>
          <p:cNvSpPr>
            <a:spLocks noGrp="1"/>
          </p:cNvSpPr>
          <p:nvPr>
            <p:ph idx="1"/>
          </p:nvPr>
        </p:nvSpPr>
        <p:spPr>
          <a:xfrm>
            <a:off x="304800" y="361950"/>
            <a:ext cx="8534400" cy="4781550"/>
          </a:xfrm>
        </p:spPr>
        <p:txBody>
          <a:bodyPr>
            <a:normAutofit fontScale="62500" lnSpcReduction="20000"/>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a:ln w="50800"/>
                <a:solidFill>
                  <a:schemeClr val="bg1">
                    <a:shade val="50000"/>
                  </a:schemeClr>
                </a:solidFill>
              </a:rPr>
              <a:t>Romans </a:t>
            </a:r>
            <a:r>
              <a:rPr lang="en-US" sz="4000" b="1" dirty="0" smtClean="0">
                <a:ln w="50800"/>
                <a:solidFill>
                  <a:schemeClr val="bg1">
                    <a:shade val="50000"/>
                  </a:schemeClr>
                </a:solidFill>
              </a:rPr>
              <a:t>1: 18-22; 2:14-16 </a:t>
            </a:r>
            <a:r>
              <a:rPr lang="en-US" sz="4000" b="1" dirty="0" smtClean="0">
                <a:ln w="50800"/>
                <a:solidFill>
                  <a:schemeClr val="bg1">
                    <a:shade val="50000"/>
                  </a:schemeClr>
                </a:solidFill>
              </a:rPr>
              <a:t>(</a:t>
            </a:r>
            <a:r>
              <a:rPr lang="en-US" sz="4000" b="1" dirty="0">
                <a:ln w="50800"/>
                <a:solidFill>
                  <a:schemeClr val="bg1">
                    <a:shade val="50000"/>
                  </a:schemeClr>
                </a:solidFill>
              </a:rPr>
              <a:t>NASB)</a:t>
            </a:r>
          </a:p>
          <a:p>
            <a:r>
              <a:rPr lang="en-US" sz="4000" b="1" baseline="30000" dirty="0">
                <a:ln w="50800"/>
                <a:solidFill>
                  <a:schemeClr val="bg1">
                    <a:shade val="50000"/>
                  </a:schemeClr>
                </a:solidFill>
              </a:rPr>
              <a:t>18 </a:t>
            </a:r>
            <a:r>
              <a:rPr lang="en-US" sz="4000" b="1" dirty="0">
                <a:ln w="50800"/>
                <a:solidFill>
                  <a:schemeClr val="bg1">
                    <a:shade val="50000"/>
                  </a:schemeClr>
                </a:solidFill>
              </a:rPr>
              <a:t>For the wrath of God is revealed from heaven against all ungodliness and unrighteousness of men who suppress the truth </a:t>
            </a:r>
            <a:r>
              <a:rPr lang="en-US" sz="4000" b="1" dirty="0" smtClean="0">
                <a:ln w="50800"/>
                <a:solidFill>
                  <a:schemeClr val="bg1">
                    <a:shade val="50000"/>
                  </a:schemeClr>
                </a:solidFill>
              </a:rPr>
              <a:t>in </a:t>
            </a:r>
            <a:r>
              <a:rPr lang="en-US" sz="4000" b="1" dirty="0">
                <a:ln w="50800"/>
                <a:solidFill>
                  <a:schemeClr val="bg1">
                    <a:shade val="50000"/>
                  </a:schemeClr>
                </a:solidFill>
              </a:rPr>
              <a:t>unrighteousness, </a:t>
            </a:r>
            <a:r>
              <a:rPr lang="en-US" sz="4000" b="1" baseline="30000" dirty="0">
                <a:ln w="50800"/>
                <a:solidFill>
                  <a:schemeClr val="bg1">
                    <a:shade val="50000"/>
                  </a:schemeClr>
                </a:solidFill>
              </a:rPr>
              <a:t>19 </a:t>
            </a:r>
            <a:r>
              <a:rPr lang="en-US" sz="4000" b="1" dirty="0">
                <a:ln w="50800"/>
                <a:solidFill>
                  <a:schemeClr val="bg1">
                    <a:shade val="50000"/>
                  </a:schemeClr>
                </a:solidFill>
              </a:rPr>
              <a:t>because that which is known about God is </a:t>
            </a:r>
            <a:r>
              <a:rPr lang="en-US" sz="4000" b="1" dirty="0" smtClean="0">
                <a:ln w="50800"/>
                <a:solidFill>
                  <a:schemeClr val="bg1">
                    <a:shade val="50000"/>
                  </a:schemeClr>
                </a:solidFill>
              </a:rPr>
              <a:t>evident within </a:t>
            </a:r>
            <a:r>
              <a:rPr lang="en-US" sz="4000" b="1" dirty="0">
                <a:ln w="50800"/>
                <a:solidFill>
                  <a:schemeClr val="bg1">
                    <a:shade val="50000"/>
                  </a:schemeClr>
                </a:solidFill>
              </a:rPr>
              <a:t>them; for God made it evident to them. </a:t>
            </a:r>
            <a:r>
              <a:rPr lang="en-US" sz="4000" b="1" baseline="30000" dirty="0">
                <a:ln w="50800"/>
                <a:solidFill>
                  <a:schemeClr val="bg1">
                    <a:shade val="50000"/>
                  </a:schemeClr>
                </a:solidFill>
              </a:rPr>
              <a:t>20 </a:t>
            </a:r>
            <a:r>
              <a:rPr lang="en-US" sz="4000" b="1" dirty="0">
                <a:ln w="50800"/>
                <a:solidFill>
                  <a:schemeClr val="bg1">
                    <a:shade val="50000"/>
                  </a:schemeClr>
                </a:solidFill>
              </a:rPr>
              <a:t>For since the creation of the world His invisible attributes, His eternal power and divine nature, have been clearly seen, being understood through what has been made, so that they are without excuse. </a:t>
            </a:r>
            <a:r>
              <a:rPr lang="en-US" sz="4000" b="1" baseline="30000" dirty="0">
                <a:ln w="50800"/>
                <a:solidFill>
                  <a:schemeClr val="bg1">
                    <a:shade val="50000"/>
                  </a:schemeClr>
                </a:solidFill>
              </a:rPr>
              <a:t>21 </a:t>
            </a:r>
            <a:r>
              <a:rPr lang="en-US" sz="4000" b="1" dirty="0">
                <a:ln w="50800"/>
                <a:solidFill>
                  <a:schemeClr val="bg1">
                    <a:shade val="50000"/>
                  </a:schemeClr>
                </a:solidFill>
              </a:rPr>
              <a:t>For even though they knew God, they did not </a:t>
            </a:r>
            <a:r>
              <a:rPr lang="en-US" sz="4000" b="1" dirty="0" smtClean="0">
                <a:ln w="50800"/>
                <a:solidFill>
                  <a:schemeClr val="bg1">
                    <a:shade val="50000"/>
                  </a:schemeClr>
                </a:solidFill>
              </a:rPr>
              <a:t>honor </a:t>
            </a:r>
            <a:r>
              <a:rPr lang="en-US" sz="4000" b="1" dirty="0">
                <a:ln w="50800"/>
                <a:solidFill>
                  <a:schemeClr val="bg1">
                    <a:shade val="50000"/>
                  </a:schemeClr>
                </a:solidFill>
              </a:rPr>
              <a:t>Him as God or give thanks, but they became futile in their speculations, and their foolish heart was darkened. </a:t>
            </a:r>
            <a:r>
              <a:rPr lang="en-US" sz="4000" b="1" baseline="30000" dirty="0">
                <a:ln w="50800"/>
                <a:solidFill>
                  <a:schemeClr val="bg1">
                    <a:shade val="50000"/>
                  </a:schemeClr>
                </a:solidFill>
              </a:rPr>
              <a:t>22 </a:t>
            </a:r>
            <a:r>
              <a:rPr lang="en-US" sz="4000" b="1" dirty="0">
                <a:ln w="50800"/>
                <a:solidFill>
                  <a:schemeClr val="bg1">
                    <a:shade val="50000"/>
                  </a:schemeClr>
                </a:solidFill>
              </a:rPr>
              <a:t>Professing to be wise, they became fools, </a:t>
            </a:r>
          </a:p>
        </p:txBody>
      </p:sp>
    </p:spTree>
    <p:extLst>
      <p:ext uri="{BB962C8B-B14F-4D97-AF65-F5344CB8AC3E}">
        <p14:creationId xmlns:p14="http://schemas.microsoft.com/office/powerpoint/2010/main" val="380893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3" name="Content Placeholder 2"/>
          <p:cNvSpPr>
            <a:spLocks noGrp="1"/>
          </p:cNvSpPr>
          <p:nvPr>
            <p:ph idx="1"/>
          </p:nvPr>
        </p:nvSpPr>
        <p:spPr>
          <a:xfrm>
            <a:off x="304800" y="361950"/>
            <a:ext cx="8534400" cy="4572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a:ln w="50800"/>
                <a:solidFill>
                  <a:schemeClr val="bg1">
                    <a:shade val="50000"/>
                  </a:schemeClr>
                </a:solidFill>
              </a:rPr>
              <a:t>Romans </a:t>
            </a:r>
            <a:r>
              <a:rPr lang="en-US" sz="4000" b="1" dirty="0">
                <a:ln w="50800"/>
                <a:solidFill>
                  <a:schemeClr val="bg1">
                    <a:shade val="50000"/>
                  </a:schemeClr>
                </a:solidFill>
              </a:rPr>
              <a:t>2</a:t>
            </a:r>
            <a:r>
              <a:rPr lang="en-US" sz="4000" b="1" dirty="0" smtClean="0">
                <a:ln w="50800"/>
                <a:solidFill>
                  <a:schemeClr val="bg1">
                    <a:shade val="50000"/>
                  </a:schemeClr>
                </a:solidFill>
              </a:rPr>
              <a:t>:14-16 </a:t>
            </a:r>
            <a:r>
              <a:rPr lang="en-US" sz="4000" b="1" dirty="0" smtClean="0">
                <a:ln w="50800"/>
                <a:solidFill>
                  <a:schemeClr val="bg1">
                    <a:shade val="50000"/>
                  </a:schemeClr>
                </a:solidFill>
              </a:rPr>
              <a:t>(</a:t>
            </a:r>
            <a:r>
              <a:rPr lang="en-US" sz="4000" b="1" dirty="0">
                <a:ln w="50800"/>
                <a:solidFill>
                  <a:schemeClr val="bg1">
                    <a:shade val="50000"/>
                  </a:schemeClr>
                </a:solidFill>
              </a:rPr>
              <a:t>NASB)</a:t>
            </a:r>
          </a:p>
          <a:p>
            <a:r>
              <a:rPr lang="en-US" sz="2800" b="1" baseline="30000" dirty="0">
                <a:ln w="50800"/>
                <a:solidFill>
                  <a:schemeClr val="bg1">
                    <a:shade val="50000"/>
                  </a:schemeClr>
                </a:solidFill>
              </a:rPr>
              <a:t>14 </a:t>
            </a:r>
            <a:r>
              <a:rPr lang="en-US" sz="2800" b="1" dirty="0">
                <a:ln w="50800"/>
                <a:solidFill>
                  <a:schemeClr val="bg1">
                    <a:shade val="50000"/>
                  </a:schemeClr>
                </a:solidFill>
              </a:rPr>
              <a:t>For when Gentiles who do not have </a:t>
            </a:r>
            <a:r>
              <a:rPr lang="en-US" sz="2800" b="1" baseline="30000" dirty="0">
                <a:ln w="50800"/>
                <a:solidFill>
                  <a:schemeClr val="bg1">
                    <a:shade val="50000"/>
                  </a:schemeClr>
                </a:solidFill>
              </a:rPr>
              <a:t>t</a:t>
            </a:r>
            <a:r>
              <a:rPr lang="en-US" sz="2800" b="1" dirty="0" smtClean="0">
                <a:ln w="50800"/>
                <a:solidFill>
                  <a:schemeClr val="bg1">
                    <a:shade val="50000"/>
                  </a:schemeClr>
                </a:solidFill>
              </a:rPr>
              <a:t>he </a:t>
            </a:r>
            <a:r>
              <a:rPr lang="en-US" sz="2800" b="1" dirty="0">
                <a:ln w="50800"/>
                <a:solidFill>
                  <a:schemeClr val="bg1">
                    <a:shade val="50000"/>
                  </a:schemeClr>
                </a:solidFill>
              </a:rPr>
              <a:t>Law do </a:t>
            </a:r>
            <a:r>
              <a:rPr lang="en-US" sz="2800" b="1" dirty="0" smtClean="0">
                <a:ln w="50800"/>
                <a:solidFill>
                  <a:schemeClr val="bg1">
                    <a:shade val="50000"/>
                  </a:schemeClr>
                </a:solidFill>
              </a:rPr>
              <a:t>instinctively </a:t>
            </a:r>
            <a:r>
              <a:rPr lang="en-US" sz="2800" b="1" dirty="0">
                <a:ln w="50800"/>
                <a:solidFill>
                  <a:schemeClr val="bg1">
                    <a:shade val="50000"/>
                  </a:schemeClr>
                </a:solidFill>
              </a:rPr>
              <a:t>the things of the Law, these, not having </a:t>
            </a:r>
            <a:r>
              <a:rPr lang="en-US" sz="2800" b="1" dirty="0" smtClean="0">
                <a:ln w="50800"/>
                <a:solidFill>
                  <a:schemeClr val="bg1">
                    <a:shade val="50000"/>
                  </a:schemeClr>
                </a:solidFill>
              </a:rPr>
              <a:t>the </a:t>
            </a:r>
            <a:r>
              <a:rPr lang="en-US" sz="2800" b="1" dirty="0">
                <a:ln w="50800"/>
                <a:solidFill>
                  <a:schemeClr val="bg1">
                    <a:shade val="50000"/>
                  </a:schemeClr>
                </a:solidFill>
              </a:rPr>
              <a:t>Law, are a law to themselves, </a:t>
            </a:r>
            <a:r>
              <a:rPr lang="en-US" sz="2800" b="1" baseline="30000" dirty="0">
                <a:ln w="50800"/>
                <a:solidFill>
                  <a:schemeClr val="bg1">
                    <a:shade val="50000"/>
                  </a:schemeClr>
                </a:solidFill>
              </a:rPr>
              <a:t>15 </a:t>
            </a:r>
            <a:r>
              <a:rPr lang="en-US" sz="2800" b="1" dirty="0">
                <a:ln w="50800"/>
                <a:solidFill>
                  <a:schemeClr val="bg1">
                    <a:shade val="50000"/>
                  </a:schemeClr>
                </a:solidFill>
              </a:rPr>
              <a:t>in that they show the work of the Law written in their hearts, their conscience bearing witness and their thoughts alternately accusing or else defending them, </a:t>
            </a:r>
            <a:r>
              <a:rPr lang="en-US" sz="2800" b="1" baseline="30000" dirty="0">
                <a:ln w="50800"/>
                <a:solidFill>
                  <a:schemeClr val="bg1">
                    <a:shade val="50000"/>
                  </a:schemeClr>
                </a:solidFill>
              </a:rPr>
              <a:t>16 </a:t>
            </a:r>
            <a:r>
              <a:rPr lang="en-US" sz="2800" b="1" dirty="0">
                <a:ln w="50800"/>
                <a:solidFill>
                  <a:schemeClr val="bg1">
                    <a:shade val="50000"/>
                  </a:schemeClr>
                </a:solidFill>
              </a:rPr>
              <a:t>on the day when, according to my gospel, God will judge the secrets of men through Christ Jesus.</a:t>
            </a:r>
          </a:p>
        </p:txBody>
      </p:sp>
    </p:spTree>
    <p:extLst>
      <p:ext uri="{BB962C8B-B14F-4D97-AF65-F5344CB8AC3E}">
        <p14:creationId xmlns:p14="http://schemas.microsoft.com/office/powerpoint/2010/main" val="365075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There is only one God!</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The Father is in heaven</a:t>
            </a:r>
          </a:p>
          <a:p>
            <a:r>
              <a:rPr lang="en-US" sz="3600" dirty="0" smtClean="0"/>
              <a:t>Christ is in heaven at the right hand of the Father</a:t>
            </a:r>
          </a:p>
          <a:p>
            <a:r>
              <a:rPr lang="en-US" sz="3600" dirty="0" smtClean="0"/>
              <a:t>The Holy Spirit is ministering within believers</a:t>
            </a:r>
          </a:p>
          <a:p>
            <a:r>
              <a:rPr lang="en-US" sz="3600" dirty="0" smtClean="0"/>
              <a:t>God is an invisible spirit</a:t>
            </a:r>
          </a:p>
          <a:p>
            <a:r>
              <a:rPr lang="en-US" sz="3600" dirty="0" smtClean="0"/>
              <a:t>God’s glory can be seen</a:t>
            </a:r>
            <a:endParaRPr lang="en-US" sz="3600" dirty="0"/>
          </a:p>
        </p:txBody>
      </p:sp>
    </p:spTree>
    <p:extLst>
      <p:ext uri="{BB962C8B-B14F-4D97-AF65-F5344CB8AC3E}">
        <p14:creationId xmlns:p14="http://schemas.microsoft.com/office/powerpoint/2010/main" val="230814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Note…</a:t>
            </a:r>
            <a:endParaRPr lang="en-US" dirty="0"/>
          </a:p>
        </p:txBody>
      </p:sp>
      <p:sp>
        <p:nvSpPr>
          <p:cNvPr id="3" name="Content Placeholder 2"/>
          <p:cNvSpPr>
            <a:spLocks noGrp="1"/>
          </p:cNvSpPr>
          <p:nvPr>
            <p:ph idx="1"/>
          </p:nvPr>
        </p:nvSpPr>
        <p:spPr/>
        <p:txBody>
          <a:bodyPr>
            <a:normAutofit/>
          </a:bodyPr>
          <a:lstStyle/>
          <a:p>
            <a:r>
              <a:rPr lang="en-US" sz="3600" dirty="0" smtClean="0"/>
              <a:t>God wants us to know &amp; </a:t>
            </a:r>
            <a:r>
              <a:rPr lang="en-US" sz="3600" dirty="0" smtClean="0"/>
              <a:t>pursue Him</a:t>
            </a:r>
          </a:p>
          <a:p>
            <a:pPr marL="0" indent="0">
              <a:buNone/>
            </a:pPr>
            <a:endParaRPr lang="en-US" sz="3200" dirty="0"/>
          </a:p>
        </p:txBody>
      </p:sp>
    </p:spTree>
    <p:extLst>
      <p:ext uri="{BB962C8B-B14F-4D97-AF65-F5344CB8AC3E}">
        <p14:creationId xmlns:p14="http://schemas.microsoft.com/office/powerpoint/2010/main" val="57361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Knowing God Practically</a:t>
            </a:r>
            <a:endParaRPr lang="en-US" dirty="0"/>
          </a:p>
        </p:txBody>
      </p:sp>
      <p:sp>
        <p:nvSpPr>
          <p:cNvPr id="3" name="Content Placeholder 2"/>
          <p:cNvSpPr>
            <a:spLocks noGrp="1"/>
          </p:cNvSpPr>
          <p:nvPr>
            <p:ph idx="1"/>
          </p:nvPr>
        </p:nvSpPr>
        <p:spPr>
          <a:xfrm>
            <a:off x="457200" y="1200150"/>
            <a:ext cx="8229600" cy="3943350"/>
          </a:xfrm>
        </p:spPr>
        <p:txBody>
          <a:bodyPr>
            <a:normAutofit/>
          </a:bodyPr>
          <a:lstStyle/>
          <a:p>
            <a:r>
              <a:rPr lang="en-US" sz="3600" dirty="0" smtClean="0"/>
              <a:t>Set your mind and desires to seek God</a:t>
            </a:r>
          </a:p>
          <a:p>
            <a:pPr lvl="5"/>
            <a:r>
              <a:rPr lang="en-US" sz="2800" dirty="0" smtClean="0"/>
              <a:t>Psalm 27:8</a:t>
            </a:r>
            <a:endParaRPr lang="en-US" sz="2800" dirty="0" smtClean="0"/>
          </a:p>
          <a:p>
            <a:r>
              <a:rPr lang="en-US" sz="3600" dirty="0" smtClean="0"/>
              <a:t>Fill your mind with His Word &amp; Obey</a:t>
            </a:r>
          </a:p>
          <a:p>
            <a:pPr lvl="5"/>
            <a:r>
              <a:rPr lang="en-US" sz="2800" dirty="0" smtClean="0"/>
              <a:t>John 14:21</a:t>
            </a:r>
          </a:p>
          <a:p>
            <a:r>
              <a:rPr lang="en-US" sz="3600" dirty="0" smtClean="0"/>
              <a:t>Learn to fear God; beginning of Wisdom</a:t>
            </a:r>
          </a:p>
          <a:p>
            <a:pPr lvl="5"/>
            <a:r>
              <a:rPr lang="en-US" sz="2800" dirty="0" smtClean="0"/>
              <a:t>Proverbs 9:10</a:t>
            </a:r>
          </a:p>
          <a:p>
            <a:pPr lvl="4"/>
            <a:endParaRPr lang="en-US" dirty="0" smtClean="0"/>
          </a:p>
          <a:p>
            <a:pPr marL="1965960" lvl="7" indent="0">
              <a:buNone/>
            </a:pPr>
            <a:endParaRPr lang="en-US" sz="2800" dirty="0" smtClean="0"/>
          </a:p>
          <a:p>
            <a:pPr marL="0" indent="0">
              <a:buNone/>
            </a:pPr>
            <a:endParaRPr lang="en-US" sz="3200" dirty="0"/>
          </a:p>
        </p:txBody>
      </p:sp>
    </p:spTree>
    <p:extLst>
      <p:ext uri="{BB962C8B-B14F-4D97-AF65-F5344CB8AC3E}">
        <p14:creationId xmlns:p14="http://schemas.microsoft.com/office/powerpoint/2010/main" val="11002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sz="4800" dirty="0" smtClean="0"/>
              <a:t>God’s Attributes</a:t>
            </a:r>
            <a:endParaRPr lang="en-US" sz="4800" dirty="0"/>
          </a:p>
        </p:txBody>
      </p:sp>
      <p:sp>
        <p:nvSpPr>
          <p:cNvPr id="3" name="Content Placeholder 2"/>
          <p:cNvSpPr>
            <a:spLocks noGrp="1"/>
          </p:cNvSpPr>
          <p:nvPr>
            <p:ph idx="1"/>
          </p:nvPr>
        </p:nvSpPr>
        <p:spPr>
          <a:xfrm>
            <a:off x="457200" y="1200150"/>
            <a:ext cx="8229600" cy="3943349"/>
          </a:xfrm>
        </p:spPr>
        <p:txBody>
          <a:bodyPr>
            <a:normAutofit/>
          </a:bodyPr>
          <a:lstStyle/>
          <a:p>
            <a:pPr marL="365760" lvl="1" indent="0">
              <a:buNone/>
            </a:pPr>
            <a:r>
              <a:rPr lang="en-US" sz="4000" b="1" dirty="0" smtClean="0">
                <a:effectLst>
                  <a:outerShdw blurRad="38100" dist="38100" dir="2700000" algn="tl">
                    <a:srgbClr val="000000">
                      <a:alpha val="43137"/>
                    </a:srgbClr>
                  </a:outerShdw>
                </a:effectLst>
              </a:rPr>
              <a:t>Eternality– no beginning or end</a:t>
            </a:r>
          </a:p>
          <a:p>
            <a:pPr marL="365760" lvl="1" indent="0">
              <a:buNone/>
            </a:pPr>
            <a:r>
              <a:rPr lang="en-US" sz="4000" b="1" dirty="0" smtClean="0">
                <a:effectLst>
                  <a:outerShdw blurRad="38100" dist="38100" dir="2700000" algn="tl">
                    <a:srgbClr val="000000">
                      <a:alpha val="43137"/>
                    </a:srgbClr>
                  </a:outerShdw>
                </a:effectLst>
              </a:rPr>
              <a:t>Omnipotence – God is all-powerful</a:t>
            </a:r>
          </a:p>
          <a:p>
            <a:pPr marL="365760" lvl="1" indent="0">
              <a:buNone/>
            </a:pPr>
            <a:r>
              <a:rPr lang="en-US" sz="4000" b="1" dirty="0" smtClean="0">
                <a:effectLst>
                  <a:outerShdw blurRad="38100" dist="38100" dir="2700000" algn="tl">
                    <a:srgbClr val="000000">
                      <a:alpha val="43137"/>
                    </a:srgbClr>
                  </a:outerShdw>
                </a:effectLst>
              </a:rPr>
              <a:t>Sovereignty –God is supreme</a:t>
            </a:r>
          </a:p>
          <a:p>
            <a:pPr marL="365760" lvl="1" indent="0">
              <a:buNone/>
            </a:pPr>
            <a:r>
              <a:rPr lang="en-US" sz="4000" b="1" dirty="0" smtClean="0">
                <a:effectLst>
                  <a:outerShdw blurRad="38100" dist="38100" dir="2700000" algn="tl">
                    <a:srgbClr val="000000">
                      <a:alpha val="43137"/>
                    </a:srgbClr>
                  </a:outerShdw>
                </a:effectLst>
              </a:rPr>
              <a:t>Omniscience –God is all-knowing</a:t>
            </a:r>
          </a:p>
          <a:p>
            <a:pPr marL="365760" lvl="1" indent="0">
              <a:buNone/>
            </a:pPr>
            <a:r>
              <a:rPr lang="en-US" sz="4000" b="1" dirty="0" smtClean="0">
                <a:effectLst>
                  <a:outerShdw blurRad="38100" dist="38100" dir="2700000" algn="tl">
                    <a:srgbClr val="000000">
                      <a:alpha val="43137"/>
                    </a:srgbClr>
                  </a:outerShdw>
                </a:effectLst>
              </a:rPr>
              <a:t>Omnipresent—God is everywhere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92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2865</TotalTime>
  <Words>1040</Words>
  <Application>Microsoft Office PowerPoint</Application>
  <PresentationFormat>On-screen Show (16:9)</PresentationFormat>
  <Paragraphs>335</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Thatch</vt:lpstr>
      <vt:lpstr>PowerPoint Presentation</vt:lpstr>
      <vt:lpstr>Scripture Memory Verse</vt:lpstr>
      <vt:lpstr>The Self-existence of GOD</vt:lpstr>
      <vt:lpstr>PowerPoint Presentation</vt:lpstr>
      <vt:lpstr>PowerPoint Presentation</vt:lpstr>
      <vt:lpstr>There is only one God!</vt:lpstr>
      <vt:lpstr>Note…</vt:lpstr>
      <vt:lpstr>Knowing God Practically</vt:lpstr>
      <vt:lpstr>God’s Attributes</vt:lpstr>
      <vt:lpstr>God’s Attributes</vt:lpstr>
      <vt:lpstr>Harmony of God’s Attributes</vt:lpstr>
      <vt:lpstr>THE ATTRIBUTES OF GOD</vt:lpstr>
      <vt:lpstr>THE ATTRIBUTES OF GOD</vt:lpstr>
      <vt:lpstr>THE ATTRIBUTES OF GOD</vt:lpstr>
      <vt:lpstr>THE ATTRIBUTES OF GOD</vt:lpstr>
      <vt:lpstr>THE ATTRIBUTES OF GOD</vt:lpstr>
      <vt:lpstr>THE ATTRIBUTES OF GOD</vt:lpstr>
      <vt:lpstr>THE ATTRIBUTES OF GOD</vt:lpstr>
      <vt:lpstr>THE ATTRIBUTES OF GOD</vt:lpstr>
      <vt:lpstr>THE ATTRIBUTES OF GOD</vt:lpstr>
      <vt:lpstr>THE ATTRIBUTES OF GOD</vt:lpstr>
      <vt:lpstr>THE ATTRIBUTES OF GOD</vt:lpstr>
      <vt:lpstr>THE ATTRIBUTES OF GOD</vt:lpstr>
      <vt:lpstr>Conclusion</vt:lpstr>
      <vt:lpstr>PowerPoint Presentation</vt:lpstr>
      <vt:lpstr>PowerPoint Presentation</vt:lpstr>
      <vt:lpstr>Give Us Clean Hands</vt:lpstr>
      <vt:lpstr>Give Us Clean Hands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54</cp:revision>
  <dcterms:created xsi:type="dcterms:W3CDTF">2006-08-16T00:00:00Z</dcterms:created>
  <dcterms:modified xsi:type="dcterms:W3CDTF">2014-08-17T03:07:45Z</dcterms:modified>
</cp:coreProperties>
</file>